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97" r:id="rId3"/>
    <p:sldId id="259" r:id="rId4"/>
    <p:sldId id="323" r:id="rId5"/>
    <p:sldId id="268" r:id="rId6"/>
    <p:sldId id="332" r:id="rId7"/>
    <p:sldId id="330" r:id="rId8"/>
    <p:sldId id="333" r:id="rId9"/>
    <p:sldId id="314" r:id="rId10"/>
    <p:sldId id="331" r:id="rId11"/>
    <p:sldId id="291" r:id="rId12"/>
    <p:sldId id="328" r:id="rId13"/>
    <p:sldId id="261" r:id="rId14"/>
    <p:sldId id="284" r:id="rId15"/>
  </p:sldIdLst>
  <p:sldSz cx="9144000" cy="6858000" type="screen4x3"/>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9" autoAdjust="0"/>
    <p:restoredTop sz="94660"/>
  </p:normalViewPr>
  <p:slideViewPr>
    <p:cSldViewPr>
      <p:cViewPr varScale="1">
        <p:scale>
          <a:sx n="72" d="100"/>
          <a:sy n="72" d="100"/>
        </p:scale>
        <p:origin x="1500" y="5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5659" cy="496411"/>
          </a:xfrm>
          <a:prstGeom prst="rect">
            <a:avLst/>
          </a:prstGeom>
        </p:spPr>
        <p:txBody>
          <a:bodyPr vert="horz" lIns="91430" tIns="45715" rIns="91430" bIns="45715" rtlCol="0"/>
          <a:lstStyle>
            <a:lvl1pPr algn="l">
              <a:defRPr sz="1200"/>
            </a:lvl1pPr>
          </a:lstStyle>
          <a:p>
            <a:endParaRPr lang="en-GB"/>
          </a:p>
        </p:txBody>
      </p:sp>
      <p:sp>
        <p:nvSpPr>
          <p:cNvPr id="3" name="Date Placeholder 2"/>
          <p:cNvSpPr>
            <a:spLocks noGrp="1"/>
          </p:cNvSpPr>
          <p:nvPr>
            <p:ph type="dt" idx="1"/>
          </p:nvPr>
        </p:nvSpPr>
        <p:spPr>
          <a:xfrm>
            <a:off x="3850443" y="1"/>
            <a:ext cx="2945659" cy="496411"/>
          </a:xfrm>
          <a:prstGeom prst="rect">
            <a:avLst/>
          </a:prstGeom>
        </p:spPr>
        <p:txBody>
          <a:bodyPr vert="horz" lIns="91430" tIns="45715" rIns="91430" bIns="45715" rtlCol="0"/>
          <a:lstStyle>
            <a:lvl1pPr algn="r">
              <a:defRPr sz="1200"/>
            </a:lvl1pPr>
          </a:lstStyle>
          <a:p>
            <a:fld id="{BBE773D9-08DD-45C3-B6EA-7EBBB2591AFA}" type="datetimeFigureOut">
              <a:rPr lang="en-GB" smtClean="0"/>
              <a:t>26/06/2022</a:t>
            </a:fld>
            <a:endParaRPr lang="en-GB"/>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30" tIns="45715" rIns="91430" bIns="45715" rtlCol="0" anchor="ctr"/>
          <a:lstStyle/>
          <a:p>
            <a:endParaRPr lang="en-GB"/>
          </a:p>
        </p:txBody>
      </p:sp>
      <p:sp>
        <p:nvSpPr>
          <p:cNvPr id="5" name="Notes Placeholder 4"/>
          <p:cNvSpPr>
            <a:spLocks noGrp="1"/>
          </p:cNvSpPr>
          <p:nvPr>
            <p:ph type="body" sz="quarter" idx="3"/>
          </p:nvPr>
        </p:nvSpPr>
        <p:spPr>
          <a:xfrm>
            <a:off x="679768" y="4715908"/>
            <a:ext cx="5438140" cy="4467701"/>
          </a:xfrm>
          <a:prstGeom prst="rect">
            <a:avLst/>
          </a:prstGeom>
        </p:spPr>
        <p:txBody>
          <a:bodyPr vert="horz" lIns="91430" tIns="45715" rIns="91430" bIns="4571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0092"/>
            <a:ext cx="2945659" cy="496411"/>
          </a:xfrm>
          <a:prstGeom prst="rect">
            <a:avLst/>
          </a:prstGeom>
        </p:spPr>
        <p:txBody>
          <a:bodyPr vert="horz" lIns="91430" tIns="45715" rIns="91430" bIns="45715"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30092"/>
            <a:ext cx="2945659" cy="496411"/>
          </a:xfrm>
          <a:prstGeom prst="rect">
            <a:avLst/>
          </a:prstGeom>
        </p:spPr>
        <p:txBody>
          <a:bodyPr vert="horz" lIns="91430" tIns="45715" rIns="91430" bIns="45715" rtlCol="0" anchor="b"/>
          <a:lstStyle>
            <a:lvl1pPr algn="r">
              <a:defRPr sz="1200"/>
            </a:lvl1pPr>
          </a:lstStyle>
          <a:p>
            <a:fld id="{2D1D362D-D470-4E36-ADE3-B4B444D500B5}" type="slidenum">
              <a:rPr lang="en-GB" smtClean="0"/>
              <a:t>‹#›</a:t>
            </a:fld>
            <a:endParaRPr lang="en-GB"/>
          </a:p>
        </p:txBody>
      </p:sp>
    </p:spTree>
    <p:extLst>
      <p:ext uri="{BB962C8B-B14F-4D97-AF65-F5344CB8AC3E}">
        <p14:creationId xmlns:p14="http://schemas.microsoft.com/office/powerpoint/2010/main" val="15545019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ar-KW" dirty="0"/>
          </a:p>
        </p:txBody>
      </p:sp>
      <p:sp>
        <p:nvSpPr>
          <p:cNvPr id="4" name="Slide Number Placeholder 3"/>
          <p:cNvSpPr>
            <a:spLocks noGrp="1"/>
          </p:cNvSpPr>
          <p:nvPr>
            <p:ph type="sldNum" sz="quarter" idx="10"/>
          </p:nvPr>
        </p:nvSpPr>
        <p:spPr/>
        <p:txBody>
          <a:bodyPr/>
          <a:lstStyle/>
          <a:p>
            <a:fld id="{2D1D362D-D470-4E36-ADE3-B4B444D500B5}" type="slidenum">
              <a:rPr lang="en-GB" smtClean="0"/>
              <a:t>1</a:t>
            </a:fld>
            <a:endParaRPr lang="en-GB"/>
          </a:p>
        </p:txBody>
      </p:sp>
    </p:spTree>
    <p:extLst>
      <p:ext uri="{BB962C8B-B14F-4D97-AF65-F5344CB8AC3E}">
        <p14:creationId xmlns:p14="http://schemas.microsoft.com/office/powerpoint/2010/main" val="338361948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10</a:t>
            </a:fld>
            <a:endParaRPr lang="ar-KW"/>
          </a:p>
        </p:txBody>
      </p:sp>
    </p:spTree>
    <p:extLst>
      <p:ext uri="{BB962C8B-B14F-4D97-AF65-F5344CB8AC3E}">
        <p14:creationId xmlns:p14="http://schemas.microsoft.com/office/powerpoint/2010/main" val="407637686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11</a:t>
            </a:fld>
            <a:endParaRPr lang="ar-KW"/>
          </a:p>
        </p:txBody>
      </p:sp>
    </p:spTree>
    <p:extLst>
      <p:ext uri="{BB962C8B-B14F-4D97-AF65-F5344CB8AC3E}">
        <p14:creationId xmlns:p14="http://schemas.microsoft.com/office/powerpoint/2010/main" val="107062185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12</a:t>
            </a:fld>
            <a:endParaRPr lang="ar-KW"/>
          </a:p>
        </p:txBody>
      </p:sp>
    </p:spTree>
    <p:extLst>
      <p:ext uri="{BB962C8B-B14F-4D97-AF65-F5344CB8AC3E}">
        <p14:creationId xmlns:p14="http://schemas.microsoft.com/office/powerpoint/2010/main" val="42827789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2</a:t>
            </a:fld>
            <a:endParaRPr lang="ar-KW"/>
          </a:p>
        </p:txBody>
      </p:sp>
    </p:spTree>
    <p:extLst>
      <p:ext uri="{BB962C8B-B14F-4D97-AF65-F5344CB8AC3E}">
        <p14:creationId xmlns:p14="http://schemas.microsoft.com/office/powerpoint/2010/main" val="1887655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3</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4</a:t>
            </a:fld>
            <a:endParaRPr lang="ar-KW"/>
          </a:p>
        </p:txBody>
      </p:sp>
    </p:spTree>
    <p:extLst>
      <p:ext uri="{BB962C8B-B14F-4D97-AF65-F5344CB8AC3E}">
        <p14:creationId xmlns:p14="http://schemas.microsoft.com/office/powerpoint/2010/main" val="3215697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5</a:t>
            </a:fld>
            <a:endParaRPr lang="ar-KW"/>
          </a:p>
        </p:txBody>
      </p:sp>
    </p:spTree>
    <p:extLst>
      <p:ext uri="{BB962C8B-B14F-4D97-AF65-F5344CB8AC3E}">
        <p14:creationId xmlns:p14="http://schemas.microsoft.com/office/powerpoint/2010/main" val="53475661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6</a:t>
            </a:fld>
            <a:endParaRPr lang="ar-KW"/>
          </a:p>
        </p:txBody>
      </p:sp>
    </p:spTree>
    <p:extLst>
      <p:ext uri="{BB962C8B-B14F-4D97-AF65-F5344CB8AC3E}">
        <p14:creationId xmlns:p14="http://schemas.microsoft.com/office/powerpoint/2010/main" val="13119023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7</a:t>
            </a:fld>
            <a:endParaRPr lang="ar-KW"/>
          </a:p>
        </p:txBody>
      </p:sp>
    </p:spTree>
    <p:extLst>
      <p:ext uri="{BB962C8B-B14F-4D97-AF65-F5344CB8AC3E}">
        <p14:creationId xmlns:p14="http://schemas.microsoft.com/office/powerpoint/2010/main" val="200576891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8</a:t>
            </a:fld>
            <a:endParaRPr lang="ar-KW"/>
          </a:p>
        </p:txBody>
      </p:sp>
    </p:spTree>
    <p:extLst>
      <p:ext uri="{BB962C8B-B14F-4D97-AF65-F5344CB8AC3E}">
        <p14:creationId xmlns:p14="http://schemas.microsoft.com/office/powerpoint/2010/main" val="85244384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203D704-1A29-437A-A176-1295732DA9AD}" type="slidenum">
              <a:rPr lang="ar-KW" smtClean="0"/>
              <a:pPr/>
              <a:t>9</a:t>
            </a:fld>
            <a:endParaRPr lang="ar-KW"/>
          </a:p>
        </p:txBody>
      </p:sp>
    </p:spTree>
    <p:extLst>
      <p:ext uri="{BB962C8B-B14F-4D97-AF65-F5344CB8AC3E}">
        <p14:creationId xmlns:p14="http://schemas.microsoft.com/office/powerpoint/2010/main" val="41834251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a:solidFill>
                  <a:srgbClr val="000000"/>
                </a:solidFill>
                <a:latin typeface="microsoft sans serif" panose="020B0604020202020204" pitchFamily="34" charset="0"/>
              </a:rPr>
              <a:t>CMA Data Classification: Public</a:t>
            </a:r>
          </a:p>
        </p:txBody>
      </p:sp>
    </p:spTree>
    <p:extLst>
      <p:ext uri="{BB962C8B-B14F-4D97-AF65-F5344CB8AC3E}">
        <p14:creationId xmlns:p14="http://schemas.microsoft.com/office/powerpoint/2010/main" val="18429731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4326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5519692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5561D0F1-45D5-4D36-A5CB-A6F468EAF9B3}" type="datetimeFigureOut">
              <a:rPr lang="en-GB" smtClean="0"/>
              <a:t>26/06/2022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517545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561D0F1-45D5-4D36-A5CB-A6F468EAF9B3}" type="datetimeFigureOut">
              <a:rPr lang="en-GB" smtClean="0"/>
              <a:t>26/06/2022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2073434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5561D0F1-45D5-4D36-A5CB-A6F468EAF9B3}" type="datetimeFigureOut">
              <a:rPr lang="en-GB" smtClean="0"/>
              <a:t>26/06/2022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34168250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5561D0F1-45D5-4D36-A5CB-A6F468EAF9B3}" type="datetimeFigureOut">
              <a:rPr lang="en-GB" smtClean="0"/>
              <a:t>26/06/2022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5549206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5561D0F1-45D5-4D36-A5CB-A6F468EAF9B3}" type="datetimeFigureOut">
              <a:rPr lang="en-GB" smtClean="0"/>
              <a:t>26/06/2022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9259457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61D0F1-45D5-4D36-A5CB-A6F468EAF9B3}" type="datetimeFigureOut">
              <a:rPr lang="en-GB" smtClean="0"/>
              <a:t>26/06/2022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1828061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425027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561D0F1-45D5-4D36-A5CB-A6F468EAF9B3}" type="datetimeFigureOut">
              <a:rPr lang="en-GB" smtClean="0"/>
              <a:t>26/06/2022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DDEC8EC-0F4B-4CDB-8AC0-556EC31B66C3}" type="slidenum">
              <a:rPr lang="en-GB" smtClean="0"/>
              <a:t>‹#›</a:t>
            </a:fld>
            <a:endParaRPr lang="en-GB"/>
          </a:p>
        </p:txBody>
      </p:sp>
    </p:spTree>
    <p:extLst>
      <p:ext uri="{BB962C8B-B14F-4D97-AF65-F5344CB8AC3E}">
        <p14:creationId xmlns:p14="http://schemas.microsoft.com/office/powerpoint/2010/main" val="21172015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61D0F1-45D5-4D36-A5CB-A6F468EAF9B3}" type="datetimeFigureOut">
              <a:rPr lang="en-GB" smtClean="0"/>
              <a:t>26/06/2022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DEC8EC-0F4B-4CDB-8AC0-556EC31B66C3}" type="slidenum">
              <a:rPr lang="en-GB" smtClean="0"/>
              <a:t>‹#›</a:t>
            </a:fld>
            <a:endParaRPr lang="en-GB"/>
          </a:p>
        </p:txBody>
      </p:sp>
      <p:sp>
        <p:nvSpPr>
          <p:cNvPr id="7" name="fl" descr="CMA Data Classification: Public"/>
          <p:cNvSpPr txBox="1"/>
          <p:nvPr userDrawn="1"/>
        </p:nvSpPr>
        <p:spPr>
          <a:xfrm>
            <a:off x="0" y="6664960"/>
            <a:ext cx="9144000" cy="223138"/>
          </a:xfrm>
          <a:prstGeom prst="rect">
            <a:avLst/>
          </a:prstGeom>
          <a:noFill/>
        </p:spPr>
        <p:txBody>
          <a:bodyPr vert="horz" rtlCol="0">
            <a:spAutoFit/>
          </a:bodyPr>
          <a:lstStyle/>
          <a:p>
            <a:pPr algn="l"/>
            <a:r>
              <a:rPr lang="en-GB" sz="850" b="0" i="0" u="none" baseline="0">
                <a:solidFill>
                  <a:srgbClr val="000000"/>
                </a:solidFill>
                <a:latin typeface="microsoft sans serif" panose="020B0604020202020204" pitchFamily="34" charset="0"/>
              </a:rPr>
              <a:t>CMA Data Classification: Public</a:t>
            </a:r>
          </a:p>
        </p:txBody>
      </p:sp>
    </p:spTree>
    <p:extLst>
      <p:ext uri="{BB962C8B-B14F-4D97-AF65-F5344CB8AC3E}">
        <p14:creationId xmlns:p14="http://schemas.microsoft.com/office/powerpoint/2010/main" val="753711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tiff"/><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20080" y="1388368"/>
            <a:ext cx="7772400" cy="1470025"/>
          </a:xfrm>
        </p:spPr>
        <p:txBody>
          <a:bodyPr>
            <a:normAutofit/>
          </a:bodyPr>
          <a:lstStyle/>
          <a:p>
            <a:pPr rtl="1"/>
            <a:r>
              <a:rPr lang="ar-KW" sz="3600" b="1">
                <a:solidFill>
                  <a:srgbClr val="8C8A26"/>
                </a:solidFill>
                <a:cs typeface="mohammad bold art 1" pitchFamily="2" charset="-78"/>
              </a:rPr>
              <a:t>ورشة توعوية</a:t>
            </a:r>
            <a:br>
              <a:rPr lang="en-US" sz="4800" b="1" dirty="0">
                <a:solidFill>
                  <a:srgbClr val="8C8A26"/>
                </a:solidFill>
                <a:cs typeface="mohammad bold art 1" pitchFamily="2" charset="-78"/>
              </a:rPr>
            </a:br>
            <a:endParaRPr lang="en-GB" sz="4800" dirty="0">
              <a:cs typeface="mohammad bold art 1" pitchFamily="2" charset="-78"/>
            </a:endParaRPr>
          </a:p>
        </p:txBody>
      </p:sp>
      <p:sp>
        <p:nvSpPr>
          <p:cNvPr id="3" name="Subtitle 2"/>
          <p:cNvSpPr>
            <a:spLocks noGrp="1"/>
          </p:cNvSpPr>
          <p:nvPr>
            <p:ph type="subTitle" idx="1"/>
          </p:nvPr>
        </p:nvSpPr>
        <p:spPr>
          <a:xfrm>
            <a:off x="1843608" y="2276872"/>
            <a:ext cx="6400800" cy="2616696"/>
          </a:xfrm>
        </p:spPr>
        <p:txBody>
          <a:bodyPr>
            <a:normAutofit/>
          </a:bodyPr>
          <a:lstStyle/>
          <a:p>
            <a:pPr rtl="1"/>
            <a:r>
              <a:rPr lang="ar-KW" sz="3600" b="1" dirty="0">
                <a:solidFill>
                  <a:srgbClr val="1F497D"/>
                </a:solidFill>
                <a:cs typeface="mohammad bold art 1" pitchFamily="2" charset="-78"/>
              </a:rPr>
              <a:t>مكافحة غسل الأموال وتمويل الإرهاب</a:t>
            </a:r>
          </a:p>
          <a:p>
            <a:pPr rtl="1"/>
            <a:r>
              <a:rPr lang="ar-KW" sz="2800" b="1" dirty="0">
                <a:solidFill>
                  <a:srgbClr val="1F497D"/>
                </a:solidFill>
                <a:cs typeface="mohammad bold art 1" pitchFamily="2" charset="-78"/>
              </a:rPr>
              <a:t>إدارة الرقابة الميدانية – قطاع الإشراف </a:t>
            </a:r>
          </a:p>
          <a:p>
            <a:pPr rtl="1"/>
            <a:r>
              <a:rPr lang="en-US" sz="2800" b="1">
                <a:solidFill>
                  <a:schemeClr val="tx2"/>
                </a:solidFill>
                <a:cs typeface="mohammad bold art 1" pitchFamily="2" charset="-78"/>
              </a:rPr>
              <a:t>29-28</a:t>
            </a:r>
            <a:r>
              <a:rPr lang="ar-KW" sz="2800" b="1">
                <a:solidFill>
                  <a:srgbClr val="1F497D"/>
                </a:solidFill>
                <a:cs typeface="mohammad bold art 1" pitchFamily="2" charset="-78"/>
              </a:rPr>
              <a:t> </a:t>
            </a:r>
            <a:r>
              <a:rPr lang="ar-KW" sz="2800" b="1" dirty="0">
                <a:solidFill>
                  <a:srgbClr val="1F497D"/>
                </a:solidFill>
                <a:cs typeface="mohammad bold art 1" pitchFamily="2" charset="-78"/>
              </a:rPr>
              <a:t>يونيو 2022</a:t>
            </a:r>
          </a:p>
        </p:txBody>
      </p:sp>
      <p:pic>
        <p:nvPicPr>
          <p:cNvPr id="6" name="Picture 5" descr="Picture 3.png"/>
          <p:cNvPicPr>
            <a:picLocks noChangeAspect="1"/>
          </p:cNvPicPr>
          <p:nvPr/>
        </p:nvPicPr>
        <p:blipFill rotWithShape="1">
          <a:blip r:embed="rId3"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1801247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par>
                                <p:cTn id="8" presetID="16" presetClass="entr" presetSubtype="21"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arn(inVertical)">
                                      <p:cBhvr>
                                        <p:cTn id="10" dur="500"/>
                                        <p:tgtEl>
                                          <p:spTgt spid="3">
                                            <p:txEl>
                                              <p:pRg st="1" end="1"/>
                                            </p:txEl>
                                          </p:spTgt>
                                        </p:tgtEl>
                                      </p:cBhvr>
                                    </p:animEffect>
                                  </p:childTnLst>
                                </p:cTn>
                              </p:par>
                              <p:par>
                                <p:cTn id="11" presetID="16" presetClass="entr" presetSubtype="21"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arn(inVertic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fontScale="90000"/>
          </a:bodyPr>
          <a:lstStyle/>
          <a:p>
            <a:pPr algn="r" rtl="1"/>
            <a:r>
              <a:rPr lang="ar-KW" sz="2400" b="1" dirty="0">
                <a:solidFill>
                  <a:schemeClr val="tx2"/>
                </a:solidFill>
                <a:latin typeface="Sakkal Majalla" pitchFamily="2" charset="-78"/>
                <a:cs typeface="mohammad bold art 1" pitchFamily="2" charset="-78"/>
              </a:rPr>
              <a:t>الجزء الثالث/ ملاحظات مهام التفتيش الميداني السابقة</a:t>
            </a:r>
            <a:br>
              <a:rPr lang="ar-KW" sz="2400" b="1" dirty="0">
                <a:solidFill>
                  <a:schemeClr val="tx2"/>
                </a:solidFill>
                <a:latin typeface="Sakkal Majalla" pitchFamily="2" charset="-78"/>
                <a:cs typeface="mohammad bold art 1" pitchFamily="2" charset="-78"/>
              </a:rPr>
            </a:br>
            <a:endParaRPr lang="en-US" sz="24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285750" indent="0" algn="just" rtl="1" fontAlgn="base">
              <a:spcBef>
                <a:spcPct val="0"/>
              </a:spcBef>
              <a:spcAft>
                <a:spcPts val="600"/>
              </a:spcAft>
              <a:buNone/>
            </a:pPr>
            <a:endParaRPr lang="ar-KW" sz="5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r>
              <a:rPr lang="ar-KW" sz="2000" dirty="0">
                <a:solidFill>
                  <a:schemeClr val="tx2"/>
                </a:solidFill>
                <a:latin typeface="Calibri" pitchFamily="34" charset="0"/>
                <a:cs typeface="mohammad bold art 1" pitchFamily="2" charset="-78"/>
              </a:rPr>
              <a:t>تجدون أدناه أهم مواد الكتاب السادس عشر (مكافحة غسل الأموال وتمويل الإرهاب) من اللائحة التنفيذية لقانون الهيئة، والتي تقوم فرق التفتيش الميداني التابعة للهيئة من خلال مهام التفتيش الميداني برصد الملاحظات بموجبها:</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(2-8).</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(3-5).</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(3-8).</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(3-19).</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(3-20).</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(3-37).</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(4-1).</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(6-1).</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(7-6).</a:t>
            </a:r>
          </a:p>
          <a:p>
            <a:pPr marL="742950" indent="-457200" algn="just" rtl="1" fontAlgn="base">
              <a:spcBef>
                <a:spcPct val="0"/>
              </a:spcBef>
              <a:spcAft>
                <a:spcPts val="600"/>
              </a:spcAft>
              <a:buFont typeface="+mj-lt"/>
              <a:buAutoNum type="arabicParenR"/>
            </a:pPr>
            <a:r>
              <a:rPr lang="ar-KW" sz="1900" dirty="0">
                <a:solidFill>
                  <a:schemeClr val="tx2"/>
                </a:solidFill>
                <a:latin typeface="Calibri" pitchFamily="34" charset="0"/>
                <a:cs typeface="mohammad bold art 1" pitchFamily="2" charset="-78"/>
              </a:rPr>
              <a:t>المادة (7-7).</a:t>
            </a:r>
          </a:p>
          <a:p>
            <a:pPr marL="285750" indent="0" algn="just" rtl="1" fontAlgn="base">
              <a:spcBef>
                <a:spcPct val="0"/>
              </a:spcBef>
              <a:spcAft>
                <a:spcPts val="600"/>
              </a:spcAft>
              <a:buNone/>
            </a:pPr>
            <a:endParaRPr lang="ar-KW" sz="18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p>
          <a:p>
            <a:pPr marL="0" lvl="0" indent="0" algn="just" rtl="1" fontAlgn="base">
              <a:lnSpc>
                <a:spcPct val="120000"/>
              </a:lnSpc>
              <a:spcBef>
                <a:spcPct val="0"/>
              </a:spcBef>
              <a:spcAft>
                <a:spcPts val="600"/>
              </a:spcAft>
              <a:buNone/>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10</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943372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22" end="22"/>
                                            </p:txEl>
                                          </p:spTgt>
                                        </p:tgtEl>
                                        <p:attrNameLst>
                                          <p:attrName>style.visibility</p:attrName>
                                        </p:attrNameLst>
                                      </p:cBhvr>
                                      <p:to>
                                        <p:strVal val="visible"/>
                                      </p:to>
                                    </p:set>
                                    <p:anim calcmode="lin" valueType="num">
                                      <p:cBhvr additive="base">
                                        <p:cTn id="7" dur="500" fill="hold"/>
                                        <p:tgtEl>
                                          <p:spTgt spid="3">
                                            <p:txEl>
                                              <p:pRg st="22" end="2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2" end="2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nodeType="clickEffect">
                                  <p:stCondLst>
                                    <p:cond delay="0"/>
                                  </p:stCondLst>
                                  <p:childTnLst>
                                    <p:set>
                                      <p:cBhvr>
                                        <p:cTn id="66" dur="1" fill="hold">
                                          <p:stCondLst>
                                            <p:cond delay="0"/>
                                          </p:stCondLst>
                                        </p:cTn>
                                        <p:tgtEl>
                                          <p:spTgt spid="3">
                                            <p:txEl>
                                              <p:pRg st="10" end="10"/>
                                            </p:txEl>
                                          </p:spTgt>
                                        </p:tgtEl>
                                        <p:attrNameLst>
                                          <p:attrName>style.visibility</p:attrName>
                                        </p:attrNameLst>
                                      </p:cBhvr>
                                      <p:to>
                                        <p:strVal val="visible"/>
                                      </p:to>
                                    </p:set>
                                    <p:anim calcmode="lin" valueType="num">
                                      <p:cBhvr additive="base">
                                        <p:cTn id="67"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nodeType="clickEffect">
                                  <p:stCondLst>
                                    <p:cond delay="0"/>
                                  </p:stCondLst>
                                  <p:childTnLst>
                                    <p:set>
                                      <p:cBhvr>
                                        <p:cTn id="72" dur="1" fill="hold">
                                          <p:stCondLst>
                                            <p:cond delay="0"/>
                                          </p:stCondLst>
                                        </p:cTn>
                                        <p:tgtEl>
                                          <p:spTgt spid="3">
                                            <p:txEl>
                                              <p:pRg st="11" end="11"/>
                                            </p:txEl>
                                          </p:spTgt>
                                        </p:tgtEl>
                                        <p:attrNameLst>
                                          <p:attrName>style.visibility</p:attrName>
                                        </p:attrNameLst>
                                      </p:cBhvr>
                                      <p:to>
                                        <p:strVal val="visible"/>
                                      </p:to>
                                    </p:set>
                                    <p:anim calcmode="lin" valueType="num">
                                      <p:cBhvr additive="base">
                                        <p:cTn id="73"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br>
              <a:rPr lang="ar-KW" sz="2000" b="1" dirty="0">
                <a:solidFill>
                  <a:schemeClr val="tx2"/>
                </a:solidFill>
                <a:latin typeface="Calibri" pitchFamily="34" charset="0"/>
                <a:cs typeface="mohammad bold art 1" pitchFamily="2" charset="-78"/>
              </a:rPr>
            </a:br>
            <a:br>
              <a:rPr lang="ar-KW" sz="2000" b="1" dirty="0">
                <a:solidFill>
                  <a:schemeClr val="tx2"/>
                </a:solidFill>
                <a:latin typeface="Calibri" pitchFamily="34" charset="0"/>
                <a:cs typeface="mohammad bold art 1" pitchFamily="2" charset="-78"/>
              </a:rPr>
            </a:br>
            <a:r>
              <a:rPr lang="ar-KW" sz="2000" b="1" dirty="0">
                <a:solidFill>
                  <a:schemeClr val="tx2"/>
                </a:solidFill>
                <a:latin typeface="Calibri" pitchFamily="34" charset="0"/>
                <a:cs typeface="mohammad bold art 1" pitchFamily="2" charset="-78"/>
              </a:rPr>
              <a:t>الجزء الرابع/ ال</a:t>
            </a:r>
            <a:r>
              <a:rPr lang="ar-KW" sz="2000" b="1" dirty="0">
                <a:solidFill>
                  <a:schemeClr val="tx2"/>
                </a:solidFill>
                <a:latin typeface="Sakkal Majalla" pitchFamily="2" charset="-78"/>
                <a:cs typeface="mohammad bold art 1" pitchFamily="2" charset="-78"/>
              </a:rPr>
              <a:t>ملاحظات المتعلقة بالتقرير</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 السنوي بشأن مكافحة غسل الأموال</a:t>
            </a:r>
            <a:br>
              <a:rPr lang="ar-KW" sz="2000" b="1" dirty="0">
                <a:solidFill>
                  <a:schemeClr val="tx2"/>
                </a:solidFill>
                <a:latin typeface="Sakkal Majalla" pitchFamily="2" charset="-78"/>
                <a:cs typeface="mohammad bold art 1" pitchFamily="2" charset="-78"/>
              </a:rPr>
            </a:br>
            <a:r>
              <a:rPr lang="ar-KW" sz="2000" b="1" dirty="0">
                <a:solidFill>
                  <a:schemeClr val="tx2"/>
                </a:solidFill>
                <a:latin typeface="Sakkal Majalla" pitchFamily="2" charset="-78"/>
                <a:cs typeface="mohammad bold art 1" pitchFamily="2" charset="-78"/>
              </a:rPr>
              <a:t> وتمويل الإرهاب</a:t>
            </a:r>
            <a:br>
              <a:rPr lang="ar-KW" sz="2000" b="1" dirty="0">
                <a:solidFill>
                  <a:schemeClr val="tx2"/>
                </a:solidFill>
                <a:latin typeface="Sakkal Majalla" pitchFamily="2" charset="-78"/>
                <a:cs typeface="mohammad bold art 1" pitchFamily="2" charset="-78"/>
              </a:rPr>
            </a:br>
            <a:br>
              <a:rPr lang="ar-KW" sz="2400" dirty="0">
                <a:solidFill>
                  <a:schemeClr val="tx2"/>
                </a:solidFill>
                <a:latin typeface="Calibri" pitchFamily="34" charset="0"/>
                <a:cs typeface="mohammad bold art 1" pitchFamily="2" charset="-78"/>
              </a:rPr>
            </a:br>
            <a:endParaRPr lang="en-US" sz="24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4572"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285750" indent="0" algn="ct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285750" indent="0" algn="ctr"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285750" indent="0" algn="ctr" rtl="1" fontAlgn="base">
              <a:lnSpc>
                <a:spcPct val="120000"/>
              </a:lnSpc>
              <a:spcBef>
                <a:spcPct val="0"/>
              </a:spcBef>
              <a:spcAft>
                <a:spcPts val="600"/>
              </a:spcAft>
              <a:buNone/>
            </a:pPr>
            <a:r>
              <a:rPr lang="ar-KW" sz="3600" dirty="0">
                <a:solidFill>
                  <a:schemeClr val="tx2"/>
                </a:solidFill>
                <a:latin typeface="Calibri" pitchFamily="34" charset="0"/>
                <a:cs typeface="mohammad bold art 1" pitchFamily="2" charset="-78"/>
              </a:rPr>
              <a:t>نموذج التقرير السنوي للشخص المرخص له بشأن مكافحة غسل الأموال وتمويل الإرهاب</a:t>
            </a: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p>
          <a:p>
            <a:pPr marL="0" lvl="0" indent="0" algn="just" rtl="1" fontAlgn="base">
              <a:lnSpc>
                <a:spcPct val="120000"/>
              </a:lnSpc>
              <a:spcBef>
                <a:spcPct val="0"/>
              </a:spcBef>
              <a:spcAft>
                <a:spcPts val="600"/>
              </a:spcAft>
              <a:buNone/>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11</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21225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9" end="19"/>
                                            </p:txEl>
                                          </p:spTgt>
                                        </p:tgtEl>
                                        <p:attrNameLst>
                                          <p:attrName>style.visibility</p:attrName>
                                        </p:attrNameLst>
                                      </p:cBhvr>
                                      <p:to>
                                        <p:strVal val="visible"/>
                                      </p:to>
                                    </p:set>
                                    <p:anim calcmode="lin" valueType="num">
                                      <p:cBhvr additive="base">
                                        <p:cTn id="7" dur="500" fill="hold"/>
                                        <p:tgtEl>
                                          <p:spTgt spid="3">
                                            <p:txEl>
                                              <p:pRg st="19" end="19"/>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9" end="19"/>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Autofit/>
          </a:bodyPr>
          <a:lstStyle/>
          <a:p>
            <a:pPr algn="r" rtl="1"/>
            <a:r>
              <a:rPr lang="ar-KW" sz="1700" b="1" dirty="0">
                <a:solidFill>
                  <a:schemeClr val="tx2"/>
                </a:solidFill>
                <a:latin typeface="Calibri" pitchFamily="34" charset="0"/>
                <a:cs typeface="mohammad bold art 1" pitchFamily="2" charset="-78"/>
              </a:rPr>
              <a:t>الجزء الخامس/ عملية التقييم المتبادل التي ستخضع لها </a:t>
            </a:r>
            <a:br>
              <a:rPr lang="ar-KW" sz="1700" b="1" dirty="0">
                <a:solidFill>
                  <a:schemeClr val="tx2"/>
                </a:solidFill>
                <a:latin typeface="Calibri" pitchFamily="34" charset="0"/>
                <a:cs typeface="mohammad bold art 1" pitchFamily="2" charset="-78"/>
              </a:rPr>
            </a:br>
            <a:r>
              <a:rPr lang="ar-KW" sz="1700" b="1" dirty="0">
                <a:solidFill>
                  <a:schemeClr val="tx2"/>
                </a:solidFill>
                <a:latin typeface="Calibri" pitchFamily="34" charset="0"/>
                <a:cs typeface="mohammad bold art 1" pitchFamily="2" charset="-78"/>
              </a:rPr>
              <a:t>دولة الكويت من قبل مجموعة العمل المالي (</a:t>
            </a:r>
            <a:r>
              <a:rPr lang="ar-KW" sz="1700" b="1" dirty="0" err="1">
                <a:solidFill>
                  <a:schemeClr val="tx2"/>
                </a:solidFill>
                <a:latin typeface="Calibri" pitchFamily="34" charset="0"/>
                <a:cs typeface="mohammad bold art 1" pitchFamily="2" charset="-78"/>
              </a:rPr>
              <a:t>فاتف</a:t>
            </a:r>
            <a:r>
              <a:rPr lang="ar-KW" sz="1700" b="1" dirty="0">
                <a:solidFill>
                  <a:schemeClr val="tx2"/>
                </a:solidFill>
                <a:latin typeface="Calibri" pitchFamily="34" charset="0"/>
                <a:cs typeface="mohammad bold art 1" pitchFamily="2" charset="-78"/>
              </a:rPr>
              <a:t>) خلال</a:t>
            </a:r>
            <a:br>
              <a:rPr lang="ar-KW" sz="1700" b="1" dirty="0">
                <a:solidFill>
                  <a:schemeClr val="tx2"/>
                </a:solidFill>
                <a:latin typeface="Calibri" pitchFamily="34" charset="0"/>
                <a:cs typeface="mohammad bold art 1" pitchFamily="2" charset="-78"/>
              </a:rPr>
            </a:br>
            <a:r>
              <a:rPr lang="ar-KW" sz="1700" b="1" dirty="0">
                <a:solidFill>
                  <a:schemeClr val="tx2"/>
                </a:solidFill>
                <a:latin typeface="Calibri" pitchFamily="34" charset="0"/>
                <a:cs typeface="mohammad bold art 1" pitchFamily="2" charset="-78"/>
              </a:rPr>
              <a:t> العام 2023، وأهميته لكل من الهيئة والجهات الخاضعة لها</a:t>
            </a:r>
            <a:endParaRPr lang="en-US" sz="1700" b="1" dirty="0">
              <a:solidFill>
                <a:schemeClr val="tx2"/>
              </a:solidFill>
              <a:latin typeface="Calibri" pitchFamily="34" charset="0"/>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4572" indent="0" algn="just" rtl="1" fontAlgn="base">
              <a:lnSpc>
                <a:spcPct val="120000"/>
              </a:lnSpc>
              <a:spcBef>
                <a:spcPts val="1200"/>
              </a:spcBef>
              <a:spcAft>
                <a:spcPts val="600"/>
              </a:spcAft>
              <a:buNone/>
            </a:pPr>
            <a:endParaRPr lang="ar-KW" sz="500" dirty="0">
              <a:solidFill>
                <a:schemeClr val="tx2"/>
              </a:solidFill>
              <a:latin typeface="Calibri" pitchFamily="34" charset="0"/>
              <a:cs typeface="mohammad bold art 1" pitchFamily="2" charset="-78"/>
            </a:endParaRPr>
          </a:p>
          <a:p>
            <a:pPr marL="4572"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من المقرر بأن تكون بداية عملية التقييم المتبادل من قبل مجموعة العمل المالي (</a:t>
            </a:r>
            <a:r>
              <a:rPr lang="ar-KW" sz="2000" dirty="0" err="1">
                <a:solidFill>
                  <a:schemeClr val="tx2"/>
                </a:solidFill>
                <a:latin typeface="Calibri" pitchFamily="34" charset="0"/>
                <a:cs typeface="mohammad bold art 1" pitchFamily="2" charset="-78"/>
              </a:rPr>
              <a:t>فاتف</a:t>
            </a:r>
            <a:r>
              <a:rPr lang="ar-KW" sz="2000" dirty="0">
                <a:solidFill>
                  <a:schemeClr val="tx2"/>
                </a:solidFill>
                <a:latin typeface="Calibri" pitchFamily="34" charset="0"/>
                <a:cs typeface="mohammad bold art 1" pitchFamily="2" charset="-78"/>
              </a:rPr>
              <a:t>) على دولة الكويت في منتصف العام 2023، وتجدون أدناه مراحل عملية التقييم المتبادل، وهي:</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تعريف عملية التقييم المتبادل.</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تقييم الالتزام الفني.</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تقييم الفعالية.</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الزيارة الميدانية لفريق التقييم (دور القطاع الخاص).</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مسودة تقرير عملية التقييم المتبادل، ومناقشته.</a:t>
            </a: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نشر التقرير، واعتماده بصورة نهائية.</a:t>
            </a:r>
            <a:endParaRPr lang="en-US" sz="1800" dirty="0">
              <a:solidFill>
                <a:schemeClr val="tx2"/>
              </a:solidFill>
              <a:latin typeface="Calibri" pitchFamily="34" charset="0"/>
              <a:cs typeface="mohammad bold art 1" pitchFamily="2" charset="-78"/>
            </a:endParaRPr>
          </a:p>
          <a:p>
            <a:pPr marL="461772" indent="-457200" algn="just" rtl="1" fontAlgn="base">
              <a:lnSpc>
                <a:spcPct val="120000"/>
              </a:lnSpc>
              <a:spcBef>
                <a:spcPts val="300"/>
              </a:spcBef>
              <a:spcAft>
                <a:spcPts val="600"/>
              </a:spcAft>
              <a:buFont typeface="+mj-lt"/>
              <a:buAutoNum type="arabicParenR"/>
            </a:pPr>
            <a:r>
              <a:rPr lang="ar-KW" sz="1800" dirty="0">
                <a:solidFill>
                  <a:schemeClr val="tx2"/>
                </a:solidFill>
                <a:latin typeface="Calibri" pitchFamily="34" charset="0"/>
                <a:cs typeface="mohammad bold art 1" pitchFamily="2" charset="-78"/>
              </a:rPr>
              <a:t>الآثار المترتبة على قطاع الأوراق المالية بموجب نتائج عملية التقييم المتبادل.</a:t>
            </a:r>
          </a:p>
          <a:p>
            <a:pPr marL="461772" indent="-457200" algn="just" rtl="1" fontAlgn="base">
              <a:lnSpc>
                <a:spcPct val="120000"/>
              </a:lnSpc>
              <a:spcBef>
                <a:spcPts val="1200"/>
              </a:spcBef>
              <a:spcAft>
                <a:spcPts val="600"/>
              </a:spcAft>
              <a:buFont typeface="+mj-lt"/>
              <a:buAutoNum type="arabicParenR"/>
            </a:pPr>
            <a:endParaRPr lang="ar-KW" sz="1800" dirty="0">
              <a:solidFill>
                <a:schemeClr val="tx2"/>
              </a:solidFill>
              <a:latin typeface="Calibri" pitchFamily="34" charset="0"/>
              <a:cs typeface="mohammad bold art 1" pitchFamily="2" charset="-78"/>
            </a:endParaRPr>
          </a:p>
          <a:p>
            <a:pPr marL="461772" indent="-457200" algn="just" rtl="1" fontAlgn="base">
              <a:lnSpc>
                <a:spcPct val="120000"/>
              </a:lnSpc>
              <a:spcBef>
                <a:spcPts val="120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4572"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347472" algn="just" rtl="1" fontAlgn="base">
              <a:lnSpc>
                <a:spcPct val="120000"/>
              </a:lnSpc>
              <a:spcBef>
                <a:spcPts val="120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347472" algn="just" rtl="1" fontAlgn="base">
              <a:lnSpc>
                <a:spcPct val="120000"/>
              </a:lnSpc>
              <a:spcBef>
                <a:spcPts val="120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347472" algn="just" rtl="1" fontAlgn="base">
              <a:lnSpc>
                <a:spcPct val="120000"/>
              </a:lnSpc>
              <a:spcBef>
                <a:spcPts val="120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347472" algn="just" rtl="1" fontAlgn="base">
              <a:lnSpc>
                <a:spcPct val="120000"/>
              </a:lnSpc>
              <a:spcBef>
                <a:spcPts val="120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lnSpc>
                <a:spcPct val="120000"/>
              </a:lnSpc>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285750" indent="0" algn="just" rtl="1" fontAlgn="base">
              <a:lnSpc>
                <a:spcPct val="120000"/>
              </a:lnSpc>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startAt="3"/>
            </a:pP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742950" indent="-457200" algn="just" rtl="1" fontAlgn="base">
              <a:spcBef>
                <a:spcPct val="0"/>
              </a:spcBef>
              <a:spcAft>
                <a:spcPts val="600"/>
              </a:spcAft>
              <a:buFont typeface="+mj-lt"/>
              <a:buAutoNum type="arabicParenR"/>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p>
          <a:p>
            <a:pPr marL="0" lvl="0" indent="0" algn="just" rtl="1" fontAlgn="base">
              <a:lnSpc>
                <a:spcPct val="120000"/>
              </a:lnSpc>
              <a:spcBef>
                <a:spcPct val="0"/>
              </a:spcBef>
              <a:spcAft>
                <a:spcPts val="600"/>
              </a:spcAft>
              <a:buNone/>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12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635896" y="1295401"/>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665767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33" end="33"/>
                                            </p:txEl>
                                          </p:spTgt>
                                        </p:tgtEl>
                                        <p:attrNameLst>
                                          <p:attrName>style.visibility</p:attrName>
                                        </p:attrNameLst>
                                      </p:cBhvr>
                                      <p:to>
                                        <p:strVal val="visible"/>
                                      </p:to>
                                    </p:set>
                                    <p:anim calcmode="lin" valueType="num">
                                      <p:cBhvr additive="base">
                                        <p:cTn id="7" dur="500" fill="hold"/>
                                        <p:tgtEl>
                                          <p:spTgt spid="3">
                                            <p:txEl>
                                              <p:pRg st="33" end="3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33" end="3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a:solidFill>
                  <a:srgbClr val="8C8A26"/>
                </a:solidFill>
                <a:cs typeface="mohammad bold art 1" pitchFamily="2" charset="-78"/>
              </a:rPr>
              <a:t>الأسئلة</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84738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6064" y="2463031"/>
            <a:ext cx="7772400" cy="1470025"/>
          </a:xfrm>
        </p:spPr>
        <p:txBody>
          <a:bodyPr>
            <a:normAutofit/>
          </a:bodyPr>
          <a:lstStyle/>
          <a:p>
            <a:pPr rtl="1"/>
            <a:r>
              <a:rPr lang="ar-KW" sz="6600" b="1" dirty="0">
                <a:solidFill>
                  <a:srgbClr val="8C8A26"/>
                </a:solidFill>
                <a:cs typeface="mohammad bold art 1" pitchFamily="2" charset="-78"/>
              </a:rPr>
              <a:t>شــكــراً</a:t>
            </a:r>
            <a:endParaRPr lang="en-GB" sz="6600" dirty="0">
              <a:cs typeface="mohammad bold art 1" pitchFamily="2" charset="-78"/>
            </a:endParaRPr>
          </a:p>
        </p:txBody>
      </p:sp>
      <p:pic>
        <p:nvPicPr>
          <p:cNvPr id="6" name="Picture 5" descr="Picture 3.png"/>
          <p:cNvPicPr>
            <a:picLocks noChangeAspect="1"/>
          </p:cNvPicPr>
          <p:nvPr/>
        </p:nvPicPr>
        <p:blipFill rotWithShape="1">
          <a:blip r:embed="rId2" cstate="print"/>
          <a:srcRect r="75690"/>
          <a:stretch/>
        </p:blipFill>
        <p:spPr>
          <a:xfrm>
            <a:off x="1" y="0"/>
            <a:ext cx="2222937" cy="6858000"/>
          </a:xfrm>
          <a:prstGeom prst="rect">
            <a:avLst/>
          </a:prstGeom>
          <a:ln w="28575">
            <a:noFill/>
          </a:ln>
        </p:spPr>
      </p:pic>
    </p:spTree>
    <p:extLst>
      <p:ext uri="{BB962C8B-B14F-4D97-AF65-F5344CB8AC3E}">
        <p14:creationId xmlns:p14="http://schemas.microsoft.com/office/powerpoint/2010/main" val="27812535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cs typeface="mohammad bold art 1" pitchFamily="2" charset="-78"/>
              </a:rPr>
              <a:t>مقدمــــــــة</a:t>
            </a:r>
            <a:endParaRPr lang="en-US" dirty="0">
              <a:solidFill>
                <a:schemeClr val="tx2"/>
              </a:solidFill>
              <a:cs typeface="mohammad bold art 1" pitchFamily="2" charset="-78"/>
            </a:endParaRPr>
          </a:p>
        </p:txBody>
      </p:sp>
      <p:sp>
        <p:nvSpPr>
          <p:cNvPr id="3" name="Content Placeholder 2"/>
          <p:cNvSpPr>
            <a:spLocks noGrp="1"/>
          </p:cNvSpPr>
          <p:nvPr>
            <p:ph idx="1"/>
          </p:nvPr>
        </p:nvSpPr>
        <p:spPr>
          <a:xfrm>
            <a:off x="457200" y="1600200"/>
            <a:ext cx="8229600" cy="4525963"/>
          </a:xfrm>
        </p:spPr>
        <p:txBody>
          <a:bodyPr>
            <a:normAutofit/>
          </a:bodyPr>
          <a:lstStyle/>
          <a:p>
            <a:pPr lvl="0"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تسعى هيئة أسواق المال لمواصلة دورها التوعوي وبذل الجهود التي تهدف للتأكد من اطلاع الجهات الخاضعة لها بأهم المستجدات المتعلقة بموضوع مكافحة غسل الأموال وتمويل الإرهاب.</a:t>
            </a:r>
          </a:p>
          <a:p>
            <a:pPr algn="just" rtl="1" fontAlgn="base">
              <a:lnSpc>
                <a:spcPct val="150000"/>
              </a:lnSpc>
              <a:spcBef>
                <a:spcPct val="0"/>
              </a:spcBef>
              <a:spcAft>
                <a:spcPts val="600"/>
              </a:spcAft>
              <a:buFont typeface="Wingdings" panose="05000000000000000000" pitchFamily="2" charset="2"/>
              <a:buChar char="§"/>
            </a:pPr>
            <a:r>
              <a:rPr lang="ar-KW" sz="2000" dirty="0">
                <a:solidFill>
                  <a:schemeClr val="tx2"/>
                </a:solidFill>
                <a:latin typeface="Calibri" pitchFamily="34" charset="0"/>
                <a:cs typeface="mohammad bold art 1" pitchFamily="2" charset="-78"/>
              </a:rPr>
              <a:t>واستمراراً لتلك الجهود المبذولة من قبل الهيئة وهي إحدى الجهات الرقابية المنصوص عليها في القانون رقم (</a:t>
            </a:r>
            <a:r>
              <a:rPr lang="en-US" sz="2000" dirty="0">
                <a:solidFill>
                  <a:schemeClr val="tx2"/>
                </a:solidFill>
                <a:latin typeface="Calibri" pitchFamily="34" charset="0"/>
                <a:cs typeface="mohammad bold art 1" pitchFamily="2" charset="-78"/>
              </a:rPr>
              <a:t>106</a:t>
            </a:r>
            <a:r>
              <a:rPr lang="ar-KW" sz="2000" dirty="0">
                <a:solidFill>
                  <a:schemeClr val="tx2"/>
                </a:solidFill>
                <a:latin typeface="Calibri" pitchFamily="34" charset="0"/>
                <a:cs typeface="mohammad bold art 1" pitchFamily="2" charset="-78"/>
              </a:rPr>
              <a:t>) لسنة </a:t>
            </a:r>
            <a:r>
              <a:rPr lang="en-US" sz="2000" dirty="0">
                <a:solidFill>
                  <a:schemeClr val="tx2"/>
                </a:solidFill>
                <a:latin typeface="Calibri" pitchFamily="34" charset="0"/>
                <a:cs typeface="mohammad bold art 1" pitchFamily="2" charset="-78"/>
              </a:rPr>
              <a:t>2013</a:t>
            </a:r>
            <a:r>
              <a:rPr lang="ar-KW" sz="2000" dirty="0">
                <a:solidFill>
                  <a:schemeClr val="tx2"/>
                </a:solidFill>
                <a:latin typeface="Calibri" pitchFamily="34" charset="0"/>
                <a:cs typeface="mohammad bold art 1" pitchFamily="2" charset="-78"/>
              </a:rPr>
              <a:t> بشأن مكافحة غسل الأموال وتمويل الإرهاب، تمت دعوتكم لهذه الورشة وهي من ضمن ورش العمل التوعوية التي تقيمها هيئة أسواق المال بشكل دوري.</a:t>
            </a:r>
          </a:p>
          <a:p>
            <a:pPr marL="0" indent="0" algn="just" rtl="1" fontAlgn="base">
              <a:lnSpc>
                <a:spcPct val="150000"/>
              </a:lnSpc>
              <a:spcBef>
                <a:spcPct val="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2</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32656"/>
            <a:ext cx="3170956" cy="914400"/>
          </a:xfrm>
          <a:prstGeom prst="rect">
            <a:avLst/>
          </a:prstGeom>
        </p:spPr>
      </p:pic>
      <p:pic>
        <p:nvPicPr>
          <p:cNvPr id="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2" name="Straight Connector 11"/>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892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محتوى أعمال الورشة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755576" y="1600200"/>
            <a:ext cx="8229600" cy="4525963"/>
          </a:xfrm>
        </p:spPr>
        <p:txBody>
          <a:bodyPr>
            <a:normAutofit/>
          </a:bodyPr>
          <a:lstStyle/>
          <a:p>
            <a:pPr marL="400050" lvl="1" indent="0" algn="r" rtl="1" fontAlgn="base">
              <a:spcBef>
                <a:spcPct val="0"/>
              </a:spcBef>
              <a:spcAft>
                <a:spcPts val="600"/>
              </a:spcAft>
              <a:buNone/>
            </a:pPr>
            <a:r>
              <a:rPr lang="ar-KW" sz="2200" b="1" u="sng" dirty="0">
                <a:solidFill>
                  <a:schemeClr val="tx2"/>
                </a:solidFill>
                <a:latin typeface="Calibri" pitchFamily="34" charset="0"/>
                <a:cs typeface="mohammad bold art 1" pitchFamily="2" charset="-78"/>
              </a:rPr>
              <a:t>وفيما يلي نستعرض محتوى ورشة العمل</a:t>
            </a:r>
            <a:endParaRPr lang="en-US" sz="2200"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الأول: </a:t>
            </a:r>
          </a:p>
          <a:p>
            <a:pPr marL="925200" lvl="3" indent="0" algn="just" rtl="1" fontAlgn="base">
              <a:lnSpc>
                <a:spcPct val="120000"/>
              </a:lnSpc>
              <a:spcBef>
                <a:spcPct val="0"/>
              </a:spcBef>
              <a:spcAft>
                <a:spcPts val="600"/>
              </a:spcAft>
              <a:buNone/>
            </a:pPr>
            <a:r>
              <a:rPr lang="ar-KW" dirty="0">
                <a:solidFill>
                  <a:schemeClr val="tx2"/>
                </a:solidFill>
                <a:latin typeface="Calibri" pitchFamily="34" charset="0"/>
                <a:cs typeface="mohammad bold art 1" pitchFamily="2" charset="-78"/>
              </a:rPr>
              <a:t>التعديلات التي طرأت مؤخراً على الكتاب السادس عشر (مكافحة غسل الأموال وتمويل الإرهاب) من اللائحة التنفيذية لقانون هيئة أسواق المال.</a:t>
            </a:r>
            <a:endParaRPr lang="ar-KW" sz="400"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الثاني:</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المادة رقم (33) من القانون رقم (106) لسنة 2013 بشأن مكافحة غسل الأموال وتمويل الإرهاب.</a:t>
            </a: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الثالث:</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الملاحظات التي تم رصدها من قبل إدارة الرقابة الميدانية من خلال مهام التفتيش الميداني.</a:t>
            </a:r>
            <a:endParaRPr lang="ar-KW" sz="400"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3</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541842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 calcmode="lin" valueType="num">
                                      <p:cBhvr additive="base">
                                        <p:cTn id="1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anim calcmode="lin" valueType="num">
                                      <p:cBhvr additive="base">
                                        <p:cTn id="2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 calcmode="lin" valueType="num">
                                      <p:cBhvr additive="base">
                                        <p:cTn id="2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anim calcmode="lin" valueType="num">
                                      <p:cBhvr additive="base">
                                        <p:cTn id="3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3200" b="1" dirty="0">
                <a:solidFill>
                  <a:schemeClr val="tx2"/>
                </a:solidFill>
                <a:latin typeface="Sakkal Majalla" pitchFamily="2" charset="-78"/>
                <a:cs typeface="mohammad bold art 1" pitchFamily="2" charset="-78"/>
              </a:rPr>
              <a:t>محتوى أعمال الورشة</a:t>
            </a:r>
            <a:endParaRPr lang="en-US" sz="3200" dirty="0">
              <a:solidFill>
                <a:schemeClr val="tx2"/>
              </a:solidFill>
              <a:cs typeface="mohammad bold art 1" pitchFamily="2" charset="-78"/>
            </a:endParaRPr>
          </a:p>
        </p:txBody>
      </p:sp>
      <p:sp>
        <p:nvSpPr>
          <p:cNvPr id="3" name="Content Placeholder 2"/>
          <p:cNvSpPr>
            <a:spLocks noGrp="1"/>
          </p:cNvSpPr>
          <p:nvPr>
            <p:ph idx="1"/>
          </p:nvPr>
        </p:nvSpPr>
        <p:spPr>
          <a:xfrm>
            <a:off x="755576" y="1600200"/>
            <a:ext cx="8229600" cy="4525963"/>
          </a:xfrm>
        </p:spPr>
        <p:txBody>
          <a:bodyPr>
            <a:normAutofit/>
          </a:bodyPr>
          <a:lstStyle/>
          <a:p>
            <a:pPr marL="400050" lvl="1" indent="0" algn="r" rtl="1" fontAlgn="base">
              <a:spcBef>
                <a:spcPct val="0"/>
              </a:spcBef>
              <a:spcAft>
                <a:spcPts val="600"/>
              </a:spcAft>
              <a:buNone/>
            </a:pPr>
            <a:r>
              <a:rPr lang="ar-KW" sz="2200" b="1" u="sng" dirty="0">
                <a:solidFill>
                  <a:schemeClr val="tx2"/>
                </a:solidFill>
                <a:latin typeface="Calibri" pitchFamily="34" charset="0"/>
                <a:cs typeface="mohammad bold art 1" pitchFamily="2" charset="-78"/>
              </a:rPr>
              <a:t>وفيما يلي نستعرض محتوى ورشة العمل</a:t>
            </a:r>
            <a:endParaRPr lang="en-US" sz="2200" b="1" u="sng" dirty="0">
              <a:solidFill>
                <a:schemeClr val="tx2"/>
              </a:solidFill>
              <a:latin typeface="Calibri" pitchFamily="34" charset="0"/>
              <a:cs typeface="mohammad bold art 1" pitchFamily="2" charset="-78"/>
            </a:endParaRPr>
          </a:p>
          <a:p>
            <a:pPr marL="0" lvl="0" indent="0" algn="r" rtl="1" fontAlgn="base">
              <a:spcBef>
                <a:spcPct val="0"/>
              </a:spcBef>
              <a:spcAft>
                <a:spcPts val="600"/>
              </a:spcAft>
              <a:buNone/>
            </a:pPr>
            <a:endParaRPr lang="ar-KW" sz="100" dirty="0">
              <a:solidFill>
                <a:schemeClr val="tx2"/>
              </a:solidFill>
              <a:latin typeface="Calibri" pitchFamily="34" charset="0"/>
              <a:cs typeface="mohammad bold art 1" pitchFamily="2" charset="-78"/>
            </a:endParaRP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الرابع :</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الملاحظات التي تم رصدها من قبل دائرة مكافحة غسل الأموال وتمويل الإرهاب من خلال مراجعة التقارير السنوية للأشخاص المرخص لهم بشأن مكافحة غسل الأموال وتمويل الإرهاب.</a:t>
            </a:r>
          </a:p>
          <a:p>
            <a:pPr marL="925200" lvl="3"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468000" lvl="2" indent="0" algn="just" rtl="1" fontAlgn="base">
              <a:spcBef>
                <a:spcPct val="0"/>
              </a:spcBef>
              <a:spcAft>
                <a:spcPts val="600"/>
              </a:spcAft>
              <a:buNone/>
            </a:pPr>
            <a:r>
              <a:rPr lang="ar-KW" sz="2000" u="sng" dirty="0">
                <a:solidFill>
                  <a:schemeClr val="tx2"/>
                </a:solidFill>
                <a:latin typeface="Calibri" pitchFamily="34" charset="0"/>
                <a:cs typeface="mohammad bold art 1" pitchFamily="2" charset="-78"/>
              </a:rPr>
              <a:t>الجزء الخامس:</a:t>
            </a:r>
          </a:p>
          <a:p>
            <a:pPr marL="925200" lvl="3" indent="0" algn="just" rtl="1" fontAlgn="base">
              <a:spcBef>
                <a:spcPct val="0"/>
              </a:spcBef>
              <a:spcAft>
                <a:spcPts val="600"/>
              </a:spcAft>
              <a:buNone/>
            </a:pPr>
            <a:r>
              <a:rPr lang="ar-KW" dirty="0">
                <a:solidFill>
                  <a:schemeClr val="tx2"/>
                </a:solidFill>
                <a:latin typeface="Calibri" pitchFamily="34" charset="0"/>
                <a:cs typeface="mohammad bold art 1" pitchFamily="2" charset="-78"/>
              </a:rPr>
              <a:t>عملية التقييم المتبادل التي ستخضع لها دولة الكويت من قبل مجموعة العمل المالي (</a:t>
            </a:r>
            <a:r>
              <a:rPr lang="ar-KW" dirty="0" err="1">
                <a:solidFill>
                  <a:schemeClr val="tx2"/>
                </a:solidFill>
                <a:latin typeface="Calibri" pitchFamily="34" charset="0"/>
                <a:cs typeface="mohammad bold art 1" pitchFamily="2" charset="-78"/>
              </a:rPr>
              <a:t>فاتف</a:t>
            </a:r>
            <a:r>
              <a:rPr lang="ar-KW" dirty="0">
                <a:solidFill>
                  <a:schemeClr val="tx2"/>
                </a:solidFill>
                <a:latin typeface="Calibri" pitchFamily="34" charset="0"/>
                <a:cs typeface="mohammad bold art 1" pitchFamily="2" charset="-78"/>
              </a:rPr>
              <a:t>) خلال العام 2023، وأهميته لكل من الهيئة والجهات الخاضعة لها.</a:t>
            </a:r>
          </a:p>
          <a:p>
            <a:pPr marL="925200" lvl="3" indent="0" algn="just" rtl="1" fontAlgn="base">
              <a:spcBef>
                <a:spcPct val="0"/>
              </a:spcBef>
              <a:spcAft>
                <a:spcPts val="600"/>
              </a:spcAft>
              <a:buNone/>
            </a:pPr>
            <a:endParaRPr lang="ar-KW" sz="9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4</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229054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200" b="1" dirty="0">
                <a:solidFill>
                  <a:schemeClr val="tx2"/>
                </a:solidFill>
                <a:latin typeface="Sakkal Majalla" pitchFamily="2" charset="-78"/>
                <a:cs typeface="mohammad bold art 1" pitchFamily="2" charset="-78"/>
              </a:rPr>
              <a:t>الجزء الأول/ </a:t>
            </a:r>
            <a:r>
              <a:rPr lang="ar-KW" sz="2200" b="1" dirty="0">
                <a:solidFill>
                  <a:schemeClr val="tx2"/>
                </a:solidFill>
                <a:latin typeface="Calibri" pitchFamily="34" charset="0"/>
                <a:cs typeface="mohammad bold art 1" pitchFamily="2" charset="-78"/>
              </a:rPr>
              <a:t>التعديلات التي طرأت مؤخراً على</a:t>
            </a:r>
            <a:br>
              <a:rPr lang="ar-KW" sz="2200" b="1" dirty="0">
                <a:solidFill>
                  <a:schemeClr val="tx2"/>
                </a:solidFill>
                <a:latin typeface="Calibri" pitchFamily="34" charset="0"/>
                <a:cs typeface="mohammad bold art 1" pitchFamily="2" charset="-78"/>
              </a:rPr>
            </a:br>
            <a:r>
              <a:rPr lang="ar-KW" sz="2200" b="1" dirty="0">
                <a:solidFill>
                  <a:schemeClr val="tx2"/>
                </a:solidFill>
                <a:latin typeface="Calibri" pitchFamily="34" charset="0"/>
                <a:cs typeface="mohammad bold art 1" pitchFamily="2" charset="-78"/>
              </a:rPr>
              <a:t> الكتاب السادس عشر</a:t>
            </a:r>
            <a:endParaRPr lang="en-US" sz="22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0" lvl="0" indent="0" algn="just" rtl="1" fontAlgn="base">
              <a:lnSpc>
                <a:spcPct val="120000"/>
              </a:lnSpc>
              <a:spcBef>
                <a:spcPts val="1200"/>
              </a:spcBef>
              <a:spcAft>
                <a:spcPts val="600"/>
              </a:spcAft>
              <a:buNone/>
            </a:pPr>
            <a:endParaRPr lang="ar-KW" sz="1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r>
              <a:rPr lang="ar-KW" sz="2000" u="sng" dirty="0">
                <a:solidFill>
                  <a:schemeClr val="tx2"/>
                </a:solidFill>
                <a:latin typeface="Calibri" pitchFamily="34" charset="0"/>
                <a:cs typeface="mohammad bold art 1" pitchFamily="2" charset="-78"/>
              </a:rPr>
              <a:t>أولاً: تعديل المادة (6-1) من الكتاب السادس عشر من اللائحة التنفيذية لقانون الهيئة.</a:t>
            </a:r>
          </a:p>
          <a:p>
            <a:pPr marL="285750" indent="0" algn="just" rtl="1" fontAlgn="base">
              <a:spcBef>
                <a:spcPct val="0"/>
              </a:spcBef>
              <a:spcAft>
                <a:spcPts val="600"/>
              </a:spcAft>
              <a:buNone/>
            </a:pPr>
            <a:r>
              <a:rPr lang="ar-KW" sz="2000" dirty="0">
                <a:solidFill>
                  <a:schemeClr val="tx2"/>
                </a:solidFill>
                <a:latin typeface="Calibri" pitchFamily="34" charset="0"/>
                <a:cs typeface="mohammad bold art 1" pitchFamily="2" charset="-78"/>
              </a:rPr>
              <a:t>تنص المادة (6-1) بعد التعديل على:</a:t>
            </a:r>
          </a:p>
          <a:p>
            <a:pPr marL="285750"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r>
              <a:rPr lang="ar-KW" sz="2000" b="1" dirty="0">
                <a:solidFill>
                  <a:schemeClr val="tx2"/>
                </a:solidFill>
                <a:latin typeface="Calibri" pitchFamily="34" charset="0"/>
                <a:cs typeface="mohammad bold art 1" pitchFamily="2" charset="-78"/>
              </a:rPr>
              <a:t>"استناداً لما ورد في المادة رقم (25) من قانون مكافحة غسل الأموال وتمويل الإرهاب، وامتثالاً إلى القرارات الوزارية اللازمة لتنفيذ قرارات مجلس الأمن التابع للأمم المتحدة عملاً بالفصل السابع من ميثاق الأمم المتحدة المتعلقة بالإرهاب وتمويل انتشار أسلحة الدمار الشامل، فإنه يتعين على الشخص المرخص له ما يلي:</a:t>
            </a:r>
          </a:p>
          <a:p>
            <a:pPr marL="285750" indent="0" algn="just" rtl="1" fontAlgn="base">
              <a:spcBef>
                <a:spcPct val="0"/>
              </a:spcBef>
              <a:spcAft>
                <a:spcPts val="600"/>
              </a:spcAft>
              <a:buNone/>
            </a:pPr>
            <a:r>
              <a:rPr lang="ar-KW" sz="2000" b="1" dirty="0">
                <a:solidFill>
                  <a:schemeClr val="tx2"/>
                </a:solidFill>
                <a:latin typeface="Calibri" pitchFamily="34" charset="0"/>
                <a:cs typeface="mohammad bold art 1" pitchFamily="2" charset="-78"/>
              </a:rPr>
              <a:t>1)	الالتزام بما ورد في القرارات الوزارية المشار إليه أعلاه.</a:t>
            </a:r>
          </a:p>
          <a:p>
            <a:pPr marL="285750" indent="0" algn="just" rtl="1" fontAlgn="base">
              <a:spcBef>
                <a:spcPct val="0"/>
              </a:spcBef>
              <a:spcAft>
                <a:spcPts val="600"/>
              </a:spcAft>
              <a:buNone/>
            </a:pPr>
            <a:r>
              <a:rPr lang="ar-KW" sz="2000" b="1" dirty="0">
                <a:solidFill>
                  <a:schemeClr val="tx2"/>
                </a:solidFill>
                <a:latin typeface="Calibri" pitchFamily="34" charset="0"/>
                <a:cs typeface="mohammad bold art 1" pitchFamily="2" charset="-78"/>
              </a:rPr>
              <a:t>2)	وضع السياسات والإجراءات الملائمة لديه لضمان تطبيق كافة الالتزامات الواردة في تلك القرارات ".</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5</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54955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200" b="1" dirty="0">
                <a:solidFill>
                  <a:schemeClr val="tx2"/>
                </a:solidFill>
                <a:latin typeface="Sakkal Majalla" pitchFamily="2" charset="-78"/>
                <a:cs typeface="mohammad bold art 1" pitchFamily="2" charset="-78"/>
              </a:rPr>
              <a:t>الجزء الأول/ </a:t>
            </a:r>
            <a:r>
              <a:rPr lang="ar-KW" sz="2200" b="1" dirty="0">
                <a:solidFill>
                  <a:schemeClr val="tx2"/>
                </a:solidFill>
                <a:latin typeface="Calibri" pitchFamily="34" charset="0"/>
                <a:cs typeface="mohammad bold art 1" pitchFamily="2" charset="-78"/>
              </a:rPr>
              <a:t>التعديلات التي طرأت مؤخراً على</a:t>
            </a:r>
            <a:br>
              <a:rPr lang="ar-KW" sz="2200" b="1" dirty="0">
                <a:solidFill>
                  <a:schemeClr val="tx2"/>
                </a:solidFill>
                <a:latin typeface="Calibri" pitchFamily="34" charset="0"/>
                <a:cs typeface="mohammad bold art 1" pitchFamily="2" charset="-78"/>
              </a:rPr>
            </a:br>
            <a:r>
              <a:rPr lang="ar-KW" sz="2200" b="1" dirty="0">
                <a:solidFill>
                  <a:schemeClr val="tx2"/>
                </a:solidFill>
                <a:latin typeface="Calibri" pitchFamily="34" charset="0"/>
                <a:cs typeface="mohammad bold art 1" pitchFamily="2" charset="-78"/>
              </a:rPr>
              <a:t> الكتاب السادس عشر</a:t>
            </a:r>
            <a:endParaRPr lang="en-US" sz="22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0" lvl="0" indent="0" algn="just" rtl="1" fontAlgn="base">
              <a:lnSpc>
                <a:spcPct val="120000"/>
              </a:lnSpc>
              <a:spcBef>
                <a:spcPts val="1200"/>
              </a:spcBef>
              <a:spcAft>
                <a:spcPts val="600"/>
              </a:spcAft>
              <a:buNone/>
            </a:pPr>
            <a:r>
              <a:rPr lang="ar-KW" sz="2000" u="sng" dirty="0">
                <a:solidFill>
                  <a:schemeClr val="tx2"/>
                </a:solidFill>
                <a:latin typeface="Calibri" pitchFamily="34" charset="0"/>
                <a:cs typeface="mohammad bold art 1" pitchFamily="2" charset="-78"/>
              </a:rPr>
              <a:t>أولاً: تعديل المادة (6-1) من الكتاب السادس عشر من اللائحة التنفيذية لقانون الهيئة.</a:t>
            </a:r>
          </a:p>
          <a:p>
            <a:pPr lvl="0" algn="just" rtl="1" fontAlgn="base">
              <a:lnSpc>
                <a:spcPct val="120000"/>
              </a:lnSpc>
              <a:spcBef>
                <a:spcPts val="1200"/>
              </a:spcBef>
              <a:spcAft>
                <a:spcPts val="600"/>
              </a:spcAft>
              <a:buFont typeface="Wingdings" panose="05000000000000000000" pitchFamily="2" charset="2"/>
              <a:buChar char="§"/>
            </a:pPr>
            <a:r>
              <a:rPr lang="ar-KW" sz="1800" dirty="0">
                <a:solidFill>
                  <a:schemeClr val="tx2"/>
                </a:solidFill>
                <a:latin typeface="Calibri" pitchFamily="34" charset="0"/>
                <a:cs typeface="mohammad bold art 1" pitchFamily="2" charset="-78"/>
              </a:rPr>
              <a:t>وبموجب التعديل المذكور أعلاه، نود الإشارة إلى:</a:t>
            </a:r>
          </a:p>
          <a:p>
            <a:pPr marL="457200" lvl="0" indent="-457200" algn="just" rtl="1" fontAlgn="base">
              <a:lnSpc>
                <a:spcPct val="120000"/>
              </a:lnSpc>
              <a:spcBef>
                <a:spcPts val="1200"/>
              </a:spcBef>
              <a:spcAft>
                <a:spcPts val="600"/>
              </a:spcAft>
              <a:buFont typeface="+mj-lt"/>
              <a:buAutoNum type="arabicParenR"/>
            </a:pPr>
            <a:r>
              <a:rPr lang="ar-KW" sz="1800" dirty="0">
                <a:solidFill>
                  <a:schemeClr val="tx2"/>
                </a:solidFill>
                <a:latin typeface="Calibri" pitchFamily="34" charset="0"/>
                <a:cs typeface="mohammad bold art 1" pitchFamily="2" charset="-78"/>
              </a:rPr>
              <a:t>الالتزامات المطلوبة من الشخص المرخص له بموجب القرار الوزاري رقم (35) لسنة 2019 بشأن اللائحة التنفيذية للجنة الخاصة بتنفيذ قرارات مجلس الأمن الصادرة بموجب الفصل السابع من ميثاق الأمم المتحدة المتعلقة بمكافحة الإرهاب وتمويل انتشار أسلحة الدمار الشامل.</a:t>
            </a:r>
          </a:p>
          <a:p>
            <a:pPr marL="457200" indent="-457200" algn="just" rtl="1" fontAlgn="base">
              <a:lnSpc>
                <a:spcPct val="120000"/>
              </a:lnSpc>
              <a:spcBef>
                <a:spcPts val="1200"/>
              </a:spcBef>
              <a:spcAft>
                <a:spcPts val="600"/>
              </a:spcAft>
              <a:buFont typeface="+mj-lt"/>
              <a:buAutoNum type="arabicParenR"/>
            </a:pPr>
            <a:r>
              <a:rPr lang="ar-KW" sz="1800" dirty="0">
                <a:solidFill>
                  <a:schemeClr val="tx2"/>
                </a:solidFill>
                <a:latin typeface="Calibri" pitchFamily="34" charset="0"/>
                <a:cs typeface="mohammad bold art 1" pitchFamily="2" charset="-78"/>
              </a:rPr>
              <a:t>آلية التعامل مع القائمة الوطنية والقائمة الدولية.</a:t>
            </a:r>
          </a:p>
          <a:p>
            <a:pPr algn="just" rtl="1" fontAlgn="base">
              <a:lnSpc>
                <a:spcPct val="120000"/>
              </a:lnSpc>
              <a:spcBef>
                <a:spcPts val="1200"/>
              </a:spcBef>
              <a:spcAft>
                <a:spcPts val="600"/>
              </a:spcAft>
              <a:buFont typeface="Wingdings" panose="05000000000000000000" pitchFamily="2" charset="2"/>
              <a:buChar char="§"/>
            </a:pPr>
            <a:r>
              <a:rPr lang="ar-KW" sz="1800" dirty="0">
                <a:solidFill>
                  <a:schemeClr val="tx2"/>
                </a:solidFill>
                <a:latin typeface="Calibri" pitchFamily="34" charset="0"/>
                <a:cs typeface="mohammad bold art 1" pitchFamily="2" charset="-78"/>
              </a:rPr>
              <a:t>كما نود الإشارة إلى بعض الملاحظات المتعلقة بالتعامل مع طلبات المعلومات بموجب كتب وزارة الخارجية، والتي يتم توجيهها من قبل الهيئة إلى الأشخاص المرخص لهم من خلال بوابة الهيئة الإلكترونية.</a:t>
            </a: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6</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7459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200" b="1" dirty="0">
                <a:solidFill>
                  <a:schemeClr val="tx2"/>
                </a:solidFill>
                <a:latin typeface="Sakkal Majalla" pitchFamily="2" charset="-78"/>
                <a:cs typeface="mohammad bold art 1" pitchFamily="2" charset="-78"/>
              </a:rPr>
              <a:t>الجزء الأول/ </a:t>
            </a:r>
            <a:r>
              <a:rPr lang="ar-KW" sz="2200" b="1" dirty="0">
                <a:solidFill>
                  <a:schemeClr val="tx2"/>
                </a:solidFill>
                <a:latin typeface="Calibri" pitchFamily="34" charset="0"/>
                <a:cs typeface="mohammad bold art 1" pitchFamily="2" charset="-78"/>
              </a:rPr>
              <a:t>التعديلات التي طرأت مؤخراً على</a:t>
            </a:r>
            <a:br>
              <a:rPr lang="ar-KW" sz="2200" b="1" dirty="0">
                <a:solidFill>
                  <a:schemeClr val="tx2"/>
                </a:solidFill>
                <a:latin typeface="Calibri" pitchFamily="34" charset="0"/>
                <a:cs typeface="mohammad bold art 1" pitchFamily="2" charset="-78"/>
              </a:rPr>
            </a:br>
            <a:r>
              <a:rPr lang="ar-KW" sz="2200" b="1" dirty="0">
                <a:solidFill>
                  <a:schemeClr val="tx2"/>
                </a:solidFill>
                <a:latin typeface="Calibri" pitchFamily="34" charset="0"/>
                <a:cs typeface="mohammad bold art 1" pitchFamily="2" charset="-78"/>
              </a:rPr>
              <a:t> الكتاب السادس عشر</a:t>
            </a:r>
            <a:endParaRPr lang="en-US" sz="22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0" lvl="0" indent="0" algn="just" rtl="1" fontAlgn="base">
              <a:lnSpc>
                <a:spcPct val="120000"/>
              </a:lnSpc>
              <a:spcBef>
                <a:spcPts val="1200"/>
              </a:spcBef>
              <a:spcAft>
                <a:spcPts val="600"/>
              </a:spcAft>
              <a:buNone/>
            </a:pPr>
            <a:endParaRPr lang="ar-KW" sz="3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r>
              <a:rPr lang="ar-KW" sz="2000" u="sng" dirty="0">
                <a:solidFill>
                  <a:schemeClr val="tx2"/>
                </a:solidFill>
                <a:latin typeface="Calibri" pitchFamily="34" charset="0"/>
                <a:cs typeface="mohammad bold art 1" pitchFamily="2" charset="-78"/>
              </a:rPr>
              <a:t>ثانياً: تعديل المادة (8-1) من الكتاب السادس عشر من اللائحة التنفيذية لقانون الهيئة.</a:t>
            </a:r>
          </a:p>
          <a:p>
            <a:pPr marL="285750" indent="0" algn="just" rtl="1" fontAlgn="base">
              <a:spcBef>
                <a:spcPct val="0"/>
              </a:spcBef>
              <a:spcAft>
                <a:spcPts val="600"/>
              </a:spcAft>
              <a:buNone/>
            </a:pPr>
            <a:r>
              <a:rPr lang="ar-KW" sz="2000" dirty="0">
                <a:solidFill>
                  <a:schemeClr val="tx2"/>
                </a:solidFill>
                <a:latin typeface="Calibri" pitchFamily="34" charset="0"/>
                <a:cs typeface="mohammad bold art 1" pitchFamily="2" charset="-78"/>
              </a:rPr>
              <a:t>تنص المادة (8-1) بعد التعديل على:</a:t>
            </a:r>
          </a:p>
          <a:p>
            <a:pPr marL="285750" indent="0" algn="just" rtl="1" fontAlgn="base">
              <a:spcBef>
                <a:spcPct val="0"/>
              </a:spcBef>
              <a:spcAft>
                <a:spcPts val="600"/>
              </a:spcAft>
              <a:buNone/>
            </a:pPr>
            <a:endParaRPr lang="ar-KW" sz="4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r>
              <a:rPr lang="ar-KW" sz="2000" b="1" dirty="0">
                <a:solidFill>
                  <a:schemeClr val="tx2"/>
                </a:solidFill>
                <a:latin typeface="Calibri" pitchFamily="34" charset="0"/>
                <a:cs typeface="mohammad bold art 1" pitchFamily="2" charset="-78"/>
              </a:rPr>
              <a:t>"مع عدم الإخلال بأي عقوبة أشد ينص عليها قانون مكافحة غسل الأموال وتمويل الإرهاب أو أية قوانين أخرى ذات صلة، فإنه في حال ثبوت مخالفة الشخص المرخص له أو أياً من أعضاء مجلس إدارته أو مديريه أو موظفيه للأحكام المنصوص عليها في هذا القانون ولائحته التنفيذية أو قانون مكافحة غسل الأموال وتمويل الإرهاب ولائحته التنفيذية أو القرارات الوزارية ذات العلاقة، يجوز للهيئة أن تفرض واحداً أو أكثر من التدابير والجزاءات المنصوص عليها في قانون مكافحة غسل الأموال وتمويل الإرهاب ولائحته التنفيذية أو القرارات الوزارية والتعليمات، كما يجوز لها مساءلتهم تأديبياً وفقاً للقانون وهذه اللائحة".</a:t>
            </a: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7</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3089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200" b="1" dirty="0">
                <a:solidFill>
                  <a:schemeClr val="tx2"/>
                </a:solidFill>
                <a:latin typeface="Sakkal Majalla" pitchFamily="2" charset="-78"/>
                <a:cs typeface="mohammad bold art 1" pitchFamily="2" charset="-78"/>
              </a:rPr>
              <a:t>الجزء الأول/ </a:t>
            </a:r>
            <a:r>
              <a:rPr lang="ar-KW" sz="2200" b="1" dirty="0">
                <a:solidFill>
                  <a:schemeClr val="tx2"/>
                </a:solidFill>
                <a:latin typeface="Calibri" pitchFamily="34" charset="0"/>
                <a:cs typeface="mohammad bold art 1" pitchFamily="2" charset="-78"/>
              </a:rPr>
              <a:t>التعديلات التي طرأت مؤخراً على</a:t>
            </a:r>
            <a:br>
              <a:rPr lang="ar-KW" sz="2200" b="1" dirty="0">
                <a:solidFill>
                  <a:schemeClr val="tx2"/>
                </a:solidFill>
                <a:latin typeface="Calibri" pitchFamily="34" charset="0"/>
                <a:cs typeface="mohammad bold art 1" pitchFamily="2" charset="-78"/>
              </a:rPr>
            </a:br>
            <a:r>
              <a:rPr lang="ar-KW" sz="2200" b="1" dirty="0">
                <a:solidFill>
                  <a:schemeClr val="tx2"/>
                </a:solidFill>
                <a:latin typeface="Calibri" pitchFamily="34" charset="0"/>
                <a:cs typeface="mohammad bold art 1" pitchFamily="2" charset="-78"/>
              </a:rPr>
              <a:t> الكتاب السادس عشر</a:t>
            </a:r>
            <a:endParaRPr lang="en-US" sz="22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0" lvl="0" indent="0" algn="just" rtl="1" fontAlgn="base">
              <a:lnSpc>
                <a:spcPct val="120000"/>
              </a:lnSpc>
              <a:spcBef>
                <a:spcPts val="1200"/>
              </a:spcBef>
              <a:spcAft>
                <a:spcPts val="600"/>
              </a:spcAft>
              <a:buNone/>
            </a:pPr>
            <a:endParaRPr lang="ar-KW" sz="3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r>
              <a:rPr lang="ar-KW" sz="2000" u="sng" dirty="0">
                <a:solidFill>
                  <a:schemeClr val="tx2"/>
                </a:solidFill>
                <a:latin typeface="Calibri" pitchFamily="34" charset="0"/>
                <a:cs typeface="mohammad bold art 1" pitchFamily="2" charset="-78"/>
              </a:rPr>
              <a:t>ثانياً: تعديل المادة (8-1) من الكتاب السادس عشر من اللائحة التنفيذية لقانون الهيئة.</a:t>
            </a:r>
          </a:p>
          <a:p>
            <a:pPr marL="0" lv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وبموجب التعديل المذكور أعلاه، نود الإشارة إلى:</a:t>
            </a:r>
          </a:p>
          <a:p>
            <a:pPr algn="just" rtl="1" fontAlgn="base">
              <a:lnSpc>
                <a:spcPct val="120000"/>
              </a:lnSpc>
              <a:spcBef>
                <a:spcPts val="120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التأكيد على التزام دولة الكويت بتوصيات </a:t>
            </a:r>
            <a:r>
              <a:rPr lang="ar-KW" sz="2000" dirty="0" err="1">
                <a:solidFill>
                  <a:schemeClr val="tx2"/>
                </a:solidFill>
                <a:latin typeface="Calibri" pitchFamily="34" charset="0"/>
                <a:cs typeface="mohammad bold art 1" pitchFamily="2" charset="-78"/>
              </a:rPr>
              <a:t>الفاتف</a:t>
            </a:r>
            <a:r>
              <a:rPr lang="ar-KW" sz="2000" dirty="0">
                <a:solidFill>
                  <a:schemeClr val="tx2"/>
                </a:solidFill>
                <a:latin typeface="Calibri" pitchFamily="34" charset="0"/>
                <a:cs typeface="mohammad bold art 1" pitchFamily="2" charset="-78"/>
              </a:rPr>
              <a:t>، وتحديداً التوصية رقم 35 (العقوبات).</a:t>
            </a:r>
          </a:p>
          <a:p>
            <a:pPr lvl="0" algn="just" rtl="1" fontAlgn="base">
              <a:lnSpc>
                <a:spcPct val="120000"/>
              </a:lnSpc>
              <a:spcBef>
                <a:spcPts val="120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التدابير والجزاءات المنصوص عليها في المادة رقم (15) من القانون رقم (106) لسنة 2013 بشأن مكافحة غسل الأموال وتمويل الإرهاب.</a:t>
            </a:r>
          </a:p>
          <a:p>
            <a:pPr lvl="0" algn="just" rtl="1" fontAlgn="base">
              <a:lnSpc>
                <a:spcPct val="120000"/>
              </a:lnSpc>
              <a:spcBef>
                <a:spcPts val="120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المساءلة التأديبية بموجب القانون رقم (7) لسنة 2010 بشأن إنشاء هيئة أسواق المال وتنظيم نشاط الأوراق المالية ولائحته التنفيذية.</a:t>
            </a:r>
          </a:p>
          <a:p>
            <a:pPr lvl="0" algn="just" rtl="1" fontAlgn="base">
              <a:lnSpc>
                <a:spcPct val="120000"/>
              </a:lnSpc>
              <a:spcBef>
                <a:spcPts val="120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0" lvl="0" indent="0" algn="just" rtl="1" fontAlgn="base">
              <a:lnSpc>
                <a:spcPct val="120000"/>
              </a:lnSpc>
              <a:spcBef>
                <a:spcPts val="1200"/>
              </a:spcBef>
              <a:spcAft>
                <a:spcPts val="600"/>
              </a:spcAft>
              <a:buNone/>
            </a:pPr>
            <a:endParaRPr lang="ar-KW" sz="2000"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8</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09063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09874" y="274638"/>
            <a:ext cx="5876925" cy="1143000"/>
          </a:xfrm>
        </p:spPr>
        <p:txBody>
          <a:bodyPr>
            <a:normAutofit/>
          </a:bodyPr>
          <a:lstStyle/>
          <a:p>
            <a:pPr algn="r" rtl="1"/>
            <a:r>
              <a:rPr lang="ar-KW" sz="2200" b="1" dirty="0">
                <a:solidFill>
                  <a:schemeClr val="tx2"/>
                </a:solidFill>
                <a:latin typeface="Calibri" pitchFamily="34" charset="0"/>
                <a:cs typeface="mohammad bold art 1" pitchFamily="2" charset="-78"/>
              </a:rPr>
              <a:t>الجزء الثاني/ المادة (33) من قانون مكافحة </a:t>
            </a:r>
            <a:br>
              <a:rPr lang="ar-KW" sz="2200" b="1" dirty="0">
                <a:solidFill>
                  <a:schemeClr val="tx2"/>
                </a:solidFill>
                <a:latin typeface="Calibri" pitchFamily="34" charset="0"/>
                <a:cs typeface="mohammad bold art 1" pitchFamily="2" charset="-78"/>
              </a:rPr>
            </a:br>
            <a:r>
              <a:rPr lang="ar-KW" sz="2200" b="1" dirty="0">
                <a:solidFill>
                  <a:schemeClr val="tx2"/>
                </a:solidFill>
                <a:latin typeface="Calibri" pitchFamily="34" charset="0"/>
                <a:cs typeface="mohammad bold art 1" pitchFamily="2" charset="-78"/>
              </a:rPr>
              <a:t>غسل الأموال وتمويل الإرهاب</a:t>
            </a:r>
            <a:endParaRPr lang="en-US" sz="2400" b="1" dirty="0">
              <a:solidFill>
                <a:schemeClr val="tx2"/>
              </a:solidFill>
              <a:cs typeface="mohammad bold art 1" pitchFamily="2" charset="-78"/>
            </a:endParaRPr>
          </a:p>
        </p:txBody>
      </p:sp>
      <p:sp>
        <p:nvSpPr>
          <p:cNvPr id="3" name="Content Placeholder 2"/>
          <p:cNvSpPr>
            <a:spLocks noGrp="1"/>
          </p:cNvSpPr>
          <p:nvPr>
            <p:ph idx="1"/>
          </p:nvPr>
        </p:nvSpPr>
        <p:spPr>
          <a:xfrm>
            <a:off x="457200" y="1340768"/>
            <a:ext cx="8229600" cy="4525963"/>
          </a:xfrm>
        </p:spPr>
        <p:txBody>
          <a:bodyPr>
            <a:noAutofit/>
          </a:bodyPr>
          <a:lstStyle/>
          <a:p>
            <a:pPr marL="285750" indent="0" algn="just" rtl="1" fontAlgn="base">
              <a:spcBef>
                <a:spcPct val="0"/>
              </a:spcBef>
              <a:spcAft>
                <a:spcPts val="600"/>
              </a:spcAft>
              <a:buNone/>
            </a:pPr>
            <a:endParaRPr lang="ar-KW" sz="1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r>
              <a:rPr lang="ar-KW" sz="2200" dirty="0">
                <a:solidFill>
                  <a:schemeClr val="tx2"/>
                </a:solidFill>
                <a:latin typeface="Calibri" pitchFamily="34" charset="0"/>
                <a:cs typeface="mohammad bold art 1" pitchFamily="2" charset="-78"/>
              </a:rPr>
              <a:t>تنص المادة (33) من قانون مكافحة غسل الأموال وتمويل الإرهاب على:</a:t>
            </a:r>
          </a:p>
          <a:p>
            <a:pPr marL="285750" indent="0" algn="just" rtl="1" fontAlgn="base">
              <a:spcBef>
                <a:spcPct val="0"/>
              </a:spcBef>
              <a:spcAft>
                <a:spcPts val="600"/>
              </a:spcAft>
              <a:buNone/>
            </a:pPr>
            <a:endParaRPr lang="ar-KW" sz="5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r>
              <a:rPr lang="ar-KW" sz="2200" b="1" dirty="0">
                <a:solidFill>
                  <a:schemeClr val="tx2"/>
                </a:solidFill>
                <a:latin typeface="Calibri" pitchFamily="34" charset="0"/>
                <a:cs typeface="mohammad bold art 1" pitchFamily="2" charset="-78"/>
              </a:rPr>
              <a:t>"</a:t>
            </a:r>
            <a:r>
              <a:rPr lang="ar-KW" sz="2200" b="1" u="sng" dirty="0">
                <a:solidFill>
                  <a:schemeClr val="tx2"/>
                </a:solidFill>
                <a:latin typeface="Calibri" pitchFamily="34" charset="0"/>
                <a:cs typeface="mohammad bold art 1" pitchFamily="2" charset="-78"/>
              </a:rPr>
              <a:t>تعاقب</a:t>
            </a:r>
            <a:r>
              <a:rPr lang="ar-KW" sz="2200" b="1" dirty="0">
                <a:solidFill>
                  <a:schemeClr val="tx2"/>
                </a:solidFill>
                <a:latin typeface="Calibri" pitchFamily="34" charset="0"/>
                <a:cs typeface="mohammad bold art 1" pitchFamily="2" charset="-78"/>
              </a:rPr>
              <a:t> المؤسسات المالية والأعمال والمهن غير المالية المحددة أو أي من أعضاء مجلس الإدارة التنفيذية أو الإشرافية أو مدراءها، بغرامة لا تقل عن خمسة آلاف دينار ولا تتجاوز خمسمائة ألف دينار </a:t>
            </a:r>
            <a:r>
              <a:rPr lang="ar-KW" sz="2200" b="1" u="sng" dirty="0">
                <a:solidFill>
                  <a:schemeClr val="tx2"/>
                </a:solidFill>
                <a:latin typeface="Calibri" pitchFamily="34" charset="0"/>
                <a:cs typeface="mohammad bold art 1" pitchFamily="2" charset="-78"/>
              </a:rPr>
              <a:t>عن كل مخالفة أو عدم التزام عن عمد أو إهمال جسيم</a:t>
            </a:r>
            <a:r>
              <a:rPr lang="ar-KW" sz="2200" b="1" dirty="0">
                <a:solidFill>
                  <a:schemeClr val="tx2"/>
                </a:solidFill>
                <a:latin typeface="Calibri" pitchFamily="34" charset="0"/>
                <a:cs typeface="mohammad bold art 1" pitchFamily="2" charset="-78"/>
              </a:rPr>
              <a:t> بأحكام المواد (5) أو (9) أو (10) أو (11) من هذا القانون".</a:t>
            </a:r>
          </a:p>
          <a:p>
            <a:pPr marL="285750" indent="0" algn="just" rtl="1" fontAlgn="base">
              <a:spcBef>
                <a:spcPct val="0"/>
              </a:spcBef>
              <a:spcAft>
                <a:spcPts val="600"/>
              </a:spcAft>
              <a:buNone/>
            </a:pPr>
            <a:endParaRPr lang="ar-KW" sz="500" dirty="0">
              <a:solidFill>
                <a:schemeClr val="tx2"/>
              </a:solidFill>
              <a:latin typeface="Calibri" pitchFamily="34" charset="0"/>
              <a:cs typeface="mohammad bold art 1" pitchFamily="2" charset="-78"/>
            </a:endParaRPr>
          </a:p>
          <a:p>
            <a:pPr marL="628650" algn="just" rtl="1" fontAlgn="base">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المواد المذكورة أعلاه تم عكسها ضمن مواد الكتاب السادس عشر.</a:t>
            </a:r>
          </a:p>
          <a:p>
            <a:pPr marL="628650" algn="just" rtl="1" fontAlgn="base">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مخالفة الشخص المرخص له وعلاقتها بحالات العمد أو الإهمال الجسيم.</a:t>
            </a:r>
          </a:p>
          <a:p>
            <a:pPr marL="628650" algn="just" rtl="1" fontAlgn="base">
              <a:spcBef>
                <a:spcPct val="0"/>
              </a:spcBef>
              <a:spcAft>
                <a:spcPts val="600"/>
              </a:spcAft>
              <a:buFont typeface="Wingdings" panose="05000000000000000000" pitchFamily="2" charset="2"/>
              <a:buChar char="ü"/>
            </a:pPr>
            <a:r>
              <a:rPr lang="ar-KW" sz="2000" dirty="0">
                <a:solidFill>
                  <a:schemeClr val="tx2"/>
                </a:solidFill>
                <a:latin typeface="Calibri" pitchFamily="34" charset="0"/>
                <a:cs typeface="mohammad bold art 1" pitchFamily="2" charset="-78"/>
              </a:rPr>
              <a:t>آلية التعامل مع المخالفات في حال توافر صفة العمد أو الإهمال الجسيم.</a:t>
            </a:r>
            <a:endParaRPr lang="en-US"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628650" algn="just" rtl="1" fontAlgn="base">
              <a:spcBef>
                <a:spcPct val="0"/>
              </a:spcBef>
              <a:spcAft>
                <a:spcPts val="600"/>
              </a:spcAft>
              <a:buFont typeface="Wingdings" panose="05000000000000000000" pitchFamily="2" charset="2"/>
              <a:buChar char="ü"/>
            </a:pPr>
            <a:endParaRPr lang="ar-KW" sz="2000" dirty="0">
              <a:solidFill>
                <a:schemeClr val="tx2"/>
              </a:solidFill>
              <a:latin typeface="Calibri" pitchFamily="34" charset="0"/>
              <a:cs typeface="mohammad bold art 1" pitchFamily="2" charset="-78"/>
            </a:endParaRPr>
          </a:p>
          <a:p>
            <a:pPr marL="285750" indent="0" algn="just" rtl="1" fontAlgn="base">
              <a:spcBef>
                <a:spcPct val="0"/>
              </a:spcBef>
              <a:spcAft>
                <a:spcPts val="600"/>
              </a:spcAft>
              <a:buNone/>
            </a:pPr>
            <a:endParaRPr lang="en-US" sz="2000" b="1" dirty="0">
              <a:solidFill>
                <a:schemeClr val="tx2"/>
              </a:solidFill>
              <a:latin typeface="Calibri" pitchFamily="34" charset="0"/>
              <a:cs typeface="mohammad bold art 1" pitchFamily="2" charset="-78"/>
            </a:endParaRPr>
          </a:p>
          <a:p>
            <a:pPr algn="just" rtl="1" fontAlgn="base">
              <a:lnSpc>
                <a:spcPct val="120000"/>
              </a:lnSpc>
              <a:spcBef>
                <a:spcPts val="1200"/>
              </a:spcBef>
              <a:spcAft>
                <a:spcPts val="600"/>
              </a:spcAft>
              <a:buFont typeface="Wingdings" panose="05000000000000000000" pitchFamily="2" charset="2"/>
              <a:buChar char="§"/>
            </a:pPr>
            <a:endParaRPr lang="ar-KW" sz="2000" dirty="0">
              <a:solidFill>
                <a:schemeClr val="tx2"/>
              </a:solidFill>
              <a:latin typeface="Calibri" pitchFamily="34" charset="0"/>
              <a:cs typeface="mohammad bold art 1" pitchFamily="2" charset="-78"/>
            </a:endParaRPr>
          </a:p>
          <a:p>
            <a:pPr marL="0" indent="0" algn="just" rtl="1" fontAlgn="base">
              <a:lnSpc>
                <a:spcPct val="120000"/>
              </a:lnSpc>
              <a:spcBef>
                <a:spcPts val="1200"/>
              </a:spcBef>
              <a:spcAft>
                <a:spcPts val="600"/>
              </a:spcAft>
              <a:buNone/>
            </a:pPr>
            <a:r>
              <a:rPr lang="ar-KW" sz="2000" dirty="0">
                <a:solidFill>
                  <a:schemeClr val="tx2"/>
                </a:solidFill>
                <a:latin typeface="Calibri" pitchFamily="34" charset="0"/>
                <a:cs typeface="mohammad bold art 1" pitchFamily="2" charset="-78"/>
              </a:rPr>
              <a:t>     </a:t>
            </a:r>
          </a:p>
          <a:p>
            <a:pPr marL="0" lvl="0" indent="0" algn="just" rtl="1" fontAlgn="base">
              <a:lnSpc>
                <a:spcPct val="120000"/>
              </a:lnSpc>
              <a:spcBef>
                <a:spcPct val="0"/>
              </a:spcBef>
              <a:spcAft>
                <a:spcPts val="600"/>
              </a:spcAft>
              <a:buNone/>
            </a:pPr>
            <a:endParaRPr lang="ar-KW" sz="2000" b="1" dirty="0">
              <a:solidFill>
                <a:schemeClr val="tx2"/>
              </a:solidFill>
              <a:latin typeface="Calibri" pitchFamily="34" charset="0"/>
              <a:cs typeface="mohammad bold art 1" pitchFamily="2" charset="-78"/>
            </a:endParaRPr>
          </a:p>
        </p:txBody>
      </p:sp>
      <p:sp>
        <p:nvSpPr>
          <p:cNvPr id="4" name="Slide Number Placeholder 3"/>
          <p:cNvSpPr>
            <a:spLocks noGrp="1"/>
          </p:cNvSpPr>
          <p:nvPr>
            <p:ph type="sldNum" sz="quarter" idx="12"/>
          </p:nvPr>
        </p:nvSpPr>
        <p:spPr/>
        <p:txBody>
          <a:bodyPr/>
          <a:lstStyle/>
          <a:p>
            <a:fld id="{2E51A151-84BD-4E71-B744-C440629F458B}" type="slidenum">
              <a:rPr lang="en-US" smtClean="0"/>
              <a:pPr/>
              <a:t>9</a:t>
            </a:fld>
            <a:endParaRPr lang="en-US" dirty="0"/>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400" y="381001"/>
            <a:ext cx="3170956" cy="914400"/>
          </a:xfrm>
          <a:prstGeom prst="rect">
            <a:avLst/>
          </a:prstGeom>
        </p:spPr>
      </p:pic>
      <p:pic>
        <p:nvPicPr>
          <p:cNvPr id="11"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6154162"/>
            <a:ext cx="8001000" cy="684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10" name="Straight Connector 9"/>
          <p:cNvCxnSpPr/>
          <p:nvPr/>
        </p:nvCxnSpPr>
        <p:spPr>
          <a:xfrm>
            <a:off x="3563888" y="1268760"/>
            <a:ext cx="4970512" cy="0"/>
          </a:xfrm>
          <a:prstGeom prst="line">
            <a:avLst/>
          </a:prstGeom>
          <a:ln w="3810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984040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3" end="13"/>
                                            </p:txEl>
                                          </p:spTgt>
                                        </p:tgtEl>
                                        <p:attrNameLst>
                                          <p:attrName>style.visibility</p:attrName>
                                        </p:attrNameLst>
                                      </p:cBhvr>
                                      <p:to>
                                        <p:strVal val="visible"/>
                                      </p:to>
                                    </p:set>
                                    <p:anim calcmode="lin" valueType="num">
                                      <p:cBhvr additive="base">
                                        <p:cTn id="7"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7373</TotalTime>
  <Words>1009</Words>
  <Application>Microsoft Office PowerPoint</Application>
  <PresentationFormat>On-screen Show (4:3)</PresentationFormat>
  <Paragraphs>179</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microsoft sans serif</vt:lpstr>
      <vt:lpstr>Sakkal Majalla</vt:lpstr>
      <vt:lpstr>Wingdings</vt:lpstr>
      <vt:lpstr>Office Theme</vt:lpstr>
      <vt:lpstr>ورشة توعوية </vt:lpstr>
      <vt:lpstr>مقدمــــــــة</vt:lpstr>
      <vt:lpstr>محتوى أعمال الورشة</vt:lpstr>
      <vt:lpstr>محتوى أعمال الورشة</vt:lpstr>
      <vt:lpstr>الجزء الأول/ التعديلات التي طرأت مؤخراً على  الكتاب السادس عشر</vt:lpstr>
      <vt:lpstr>الجزء الأول/ التعديلات التي طرأت مؤخراً على  الكتاب السادس عشر</vt:lpstr>
      <vt:lpstr>الجزء الأول/ التعديلات التي طرأت مؤخراً على  الكتاب السادس عشر</vt:lpstr>
      <vt:lpstr>الجزء الأول/ التعديلات التي طرأت مؤخراً على  الكتاب السادس عشر</vt:lpstr>
      <vt:lpstr>الجزء الثاني/ المادة (33) من قانون مكافحة  غسل الأموال وتمويل الإرهاب</vt:lpstr>
      <vt:lpstr>الجزء الثالث/ ملاحظات مهام التفتيش الميداني السابقة </vt:lpstr>
      <vt:lpstr>  الجزء الرابع/ الملاحظات المتعلقة بالتقرير  السنوي بشأن مكافحة غسل الأموال  وتمويل الإرهاب  </vt:lpstr>
      <vt:lpstr>الجزء الخامس/ عملية التقييم المتبادل التي ستخضع لها  دولة الكويت من قبل مجموعة العمل المالي (فاتف) خلال  العام 2023، وأهميته لكل من الهيئة والجهات الخاضعة لها</vt:lpstr>
      <vt:lpstr>الأسئلة</vt:lpstr>
      <vt:lpstr>شــكــراً</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ورشة عمل</dc:title>
  <dc:creator>Fouad Al-Ateeqi</dc:creator>
  <cp:lastModifiedBy>Layali A Al Jelewi</cp:lastModifiedBy>
  <cp:revision>604</cp:revision>
  <cp:lastPrinted>2019-11-14T10:34:04Z</cp:lastPrinted>
  <dcterms:created xsi:type="dcterms:W3CDTF">2014-09-25T11:33:14Z</dcterms:created>
  <dcterms:modified xsi:type="dcterms:W3CDTF">2022-06-26T05:48:42Z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8b7f2750-21b4-4c47-939c-f52894735a0d</vt:lpwstr>
  </property>
  <property fmtid="{D5CDD505-2E9C-101B-9397-08002B2CF9AE}" pid="3" name="CMAClassification">
    <vt:lpwstr>Public</vt:lpwstr>
  </property>
</Properties>
</file>